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2"/>
    <p:sldMasterId id="2147483656" r:id="rId3"/>
  </p:sldMasterIdLst>
  <p:notesMasterIdLst>
    <p:notesMasterId r:id="rId33"/>
  </p:notesMasterIdLst>
  <p:sldIdLst>
    <p:sldId id="428" r:id="rId4"/>
    <p:sldId id="429" r:id="rId5"/>
    <p:sldId id="427" r:id="rId6"/>
    <p:sldId id="384" r:id="rId7"/>
    <p:sldId id="414" r:id="rId8"/>
    <p:sldId id="400" r:id="rId9"/>
    <p:sldId id="379" r:id="rId10"/>
    <p:sldId id="403" r:id="rId11"/>
    <p:sldId id="399" r:id="rId12"/>
    <p:sldId id="426" r:id="rId13"/>
    <p:sldId id="415" r:id="rId14"/>
    <p:sldId id="404" r:id="rId15"/>
    <p:sldId id="421" r:id="rId16"/>
    <p:sldId id="385" r:id="rId17"/>
    <p:sldId id="422" r:id="rId18"/>
    <p:sldId id="423" r:id="rId19"/>
    <p:sldId id="406" r:id="rId20"/>
    <p:sldId id="424" r:id="rId21"/>
    <p:sldId id="265" r:id="rId22"/>
    <p:sldId id="430" r:id="rId23"/>
    <p:sldId id="281" r:id="rId24"/>
    <p:sldId id="405" r:id="rId25"/>
    <p:sldId id="419" r:id="rId26"/>
    <p:sldId id="407" r:id="rId27"/>
    <p:sldId id="417" r:id="rId28"/>
    <p:sldId id="397" r:id="rId29"/>
    <p:sldId id="418" r:id="rId30"/>
    <p:sldId id="420" r:id="rId31"/>
    <p:sldId id="413" r:id="rId32"/>
  </p:sldIdLst>
  <p:sldSz cx="9144000" cy="5143500" type="screen16x9"/>
  <p:notesSz cx="6858000" cy="9144000"/>
  <p:embeddedFontLst>
    <p:embeddedFont>
      <p:font typeface="等线" panose="02010600030101010101" pitchFamily="2" charset="-122"/>
      <p:regular r:id="rId34"/>
      <p:bold r:id="rId35"/>
    </p:embeddedFont>
    <p:embeddedFont>
      <p:font typeface="等线 Light" panose="02010600030101010101" pitchFamily="2" charset="-122"/>
      <p:regular r:id="rId36"/>
    </p:embeddedFont>
    <p:embeddedFont>
      <p:font typeface="微软雅黑" panose="020B0503020204020204" pitchFamily="34" charset="-122"/>
      <p:regular r:id="rId37"/>
      <p:bold r:id="rId38"/>
    </p:embeddedFont>
    <p:embeddedFont>
      <p:font typeface="宋体" panose="02010600030101010101" pitchFamily="2" charset="-122"/>
      <p:regular r:id="rId39"/>
    </p:embeddedFont>
    <p:embeddedFont>
      <p:font typeface="字魂59号-创粗黑" panose="020B0604020202020204" charset="-122"/>
      <p:regular r:id="rId40"/>
    </p:embeddedFont>
    <p:embeddedFont>
      <p:font typeface="Abadi" panose="020B0604020104020204" pitchFamily="34" charset="0"/>
      <p:regular r:id="rId41"/>
    </p:embeddedFont>
  </p:embeddedFontLst>
  <p:custDataLst>
    <p:tags r:id="rId42"/>
  </p:custDataLst>
  <p:defaultTextStyle>
    <a:defPPr>
      <a:defRPr lang="zh-CN"/>
    </a:defPPr>
    <a:lvl1pPr marL="0" lvl="0" indent="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1pPr>
    <a:lvl2pPr marL="342900" lvl="1" indent="1143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2pPr>
    <a:lvl3pPr marL="685800" lvl="2" indent="2286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3pPr>
    <a:lvl4pPr marL="1028700" lvl="3" indent="3429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4pPr>
    <a:lvl5pPr marL="1371600" lvl="4"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 zhu" initials="z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D5"/>
    <a:srgbClr val="FFFFCC"/>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6" autoAdjust="0"/>
    <p:restoredTop sz="55201" autoAdjust="0"/>
  </p:normalViewPr>
  <p:slideViewPr>
    <p:cSldViewPr snapToGrid="0">
      <p:cViewPr varScale="1">
        <p:scale>
          <a:sx n="80" d="100"/>
          <a:sy n="80" d="100"/>
        </p:scale>
        <p:origin x="980" y="40"/>
      </p:cViewPr>
      <p:guideLst/>
    </p:cSldViewPr>
  </p:slideViewPr>
  <p:outlineViewPr>
    <p:cViewPr>
      <p:scale>
        <a:sx n="33" d="100"/>
        <a:sy n="33" d="100"/>
      </p:scale>
      <p:origin x="0" y="0"/>
    </p:cViewPr>
  </p:outlineViewPr>
  <p:notesTextViewPr>
    <p:cViewPr>
      <p:scale>
        <a:sx n="1" d="1"/>
        <a:sy n="1" d="1"/>
      </p:scale>
      <p:origin x="0" y="0"/>
    </p:cViewPr>
  </p:notesTextViewPr>
  <p:sorterViewPr showFormatting="0">
    <p:cViewPr>
      <p:scale>
        <a:sx n="116" d="100"/>
        <a:sy n="116" d="100"/>
      </p:scale>
      <p:origin x="0" y="-14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9AC6A3"/>
              </a:solidFill>
              <a:ln>
                <a:solidFill>
                  <a:schemeClr val="bg1"/>
                </a:solidFill>
              </a:ln>
              <a:effectLst/>
            </c:spPr>
            <c:extLst>
              <c:ext xmlns:c16="http://schemas.microsoft.com/office/drawing/2014/chart" uri="{C3380CC4-5D6E-409C-BE32-E72D297353CC}">
                <c16:uniqueId val="{00000001-90B9-451C-B5A6-9FCEE1313EE6}"/>
              </c:ext>
            </c:extLst>
          </c:dPt>
          <c:dPt>
            <c:idx val="1"/>
            <c:bubble3D val="0"/>
            <c:spPr>
              <a:solidFill>
                <a:srgbClr val="F6949E"/>
              </a:solidFill>
              <a:ln>
                <a:solidFill>
                  <a:schemeClr val="bg1"/>
                </a:solidFill>
              </a:ln>
              <a:effectLst/>
            </c:spPr>
            <c:extLst>
              <c:ext xmlns:c16="http://schemas.microsoft.com/office/drawing/2014/chart" uri="{C3380CC4-5D6E-409C-BE32-E72D297353CC}">
                <c16:uniqueId val="{00000003-90B9-451C-B5A6-9FCEE1313EE6}"/>
              </c:ext>
            </c:extLst>
          </c:dPt>
          <c:dLbls>
            <c:spPr>
              <a:noFill/>
              <a:ln>
                <a:noFill/>
              </a:ln>
              <a:effectLst/>
            </c:spPr>
            <c:txPr>
              <a:bodyPr rot="0" spcFirstLastPara="1" vertOverflow="ellipsis" vert="horz" wrap="square" anchor="ctr" anchorCtr="1"/>
              <a:lstStyle/>
              <a:p>
                <a:pPr>
                  <a:defRPr lang="zh-CN"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Number of employed persons with disabilities</c:v>
                </c:pt>
                <c:pt idx="1">
                  <c:v>Number of persons with disabilities of working age</c:v>
                </c:pt>
              </c:strCache>
            </c:strRef>
          </c:cat>
          <c:val>
            <c:numRef>
              <c:f>Sheet1!$B$2:$B$3</c:f>
              <c:numCache>
                <c:formatCode>General</c:formatCode>
                <c:ptCount val="2"/>
                <c:pt idx="0">
                  <c:v>948.4</c:v>
                </c:pt>
                <c:pt idx="1">
                  <c:v>3200</c:v>
                </c:pt>
              </c:numCache>
            </c:numRef>
          </c:val>
          <c:extLst>
            <c:ext xmlns:c16="http://schemas.microsoft.com/office/drawing/2014/chart" uri="{C3380CC4-5D6E-409C-BE32-E72D297353CC}">
              <c16:uniqueId val="{00000004-90B9-451C-B5A6-9FCEE1313EE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7.0555032925682E-3"/>
          <c:y val="3.0769230769230799E-2"/>
          <c:w val="0.98588899341486402"/>
          <c:h val="0.22102564102564101"/>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latin typeface="Arial" panose="020B0604020202020204" pitchFamily="34" charset="0"/>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6949E"/>
            </a:solidFill>
          </c:spPr>
          <c:dPt>
            <c:idx val="0"/>
            <c:bubble3D val="0"/>
            <c:spPr>
              <a:solidFill>
                <a:srgbClr val="9AC6A3"/>
              </a:solidFill>
              <a:ln>
                <a:solidFill>
                  <a:schemeClr val="bg1"/>
                </a:solidFill>
              </a:ln>
              <a:effectLst/>
            </c:spPr>
            <c:extLst>
              <c:ext xmlns:c16="http://schemas.microsoft.com/office/drawing/2014/chart" uri="{C3380CC4-5D6E-409C-BE32-E72D297353CC}">
                <c16:uniqueId val="{00000001-FD77-4AFC-AC8A-3BAC98629D12}"/>
              </c:ext>
            </c:extLst>
          </c:dPt>
          <c:dPt>
            <c:idx val="1"/>
            <c:bubble3D val="0"/>
            <c:spPr>
              <a:solidFill>
                <a:srgbClr val="F6949E"/>
              </a:solidFill>
              <a:ln>
                <a:solidFill>
                  <a:schemeClr val="bg1"/>
                </a:solidFill>
              </a:ln>
              <a:effectLst/>
            </c:spPr>
            <c:extLst>
              <c:ext xmlns:c16="http://schemas.microsoft.com/office/drawing/2014/chart" uri="{C3380CC4-5D6E-409C-BE32-E72D297353CC}">
                <c16:uniqueId val="{00000003-FD77-4AFC-AC8A-3BAC98629D12}"/>
              </c:ext>
            </c:extLst>
          </c:dPt>
          <c:dLbls>
            <c:spPr>
              <a:noFill/>
              <a:ln>
                <a:noFill/>
              </a:ln>
              <a:effectLst/>
            </c:spPr>
            <c:txPr>
              <a:bodyPr rot="0" spcFirstLastPara="1" vertOverflow="ellipsis" vert="horz" wrap="square" anchor="ctr" anchorCtr="1"/>
              <a:lstStyle/>
              <a:p>
                <a:pPr>
                  <a:defRPr lang="zh-CN" sz="10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Total number of persons with disabilities</c:v>
                </c:pt>
                <c:pt idx="1">
                  <c:v>total population</c:v>
                </c:pt>
              </c:strCache>
            </c:strRef>
          </c:cat>
          <c:val>
            <c:numRef>
              <c:f>Sheet1!$B$2:$B$3</c:f>
              <c:numCache>
                <c:formatCode>General</c:formatCode>
                <c:ptCount val="2"/>
                <c:pt idx="0">
                  <c:v>8500</c:v>
                </c:pt>
                <c:pt idx="1">
                  <c:v>140000</c:v>
                </c:pt>
              </c:numCache>
            </c:numRef>
          </c:val>
          <c:extLst>
            <c:ext xmlns:c16="http://schemas.microsoft.com/office/drawing/2014/chart" uri="{C3380CC4-5D6E-409C-BE32-E72D297353CC}">
              <c16:uniqueId val="{00000004-FD77-4AFC-AC8A-3BAC98629D12}"/>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0"/>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Entry>
      <c:legendEntry>
        <c:idx val="1"/>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Entry>
      <c:layout>
        <c:manualLayout>
          <c:xMode val="edge"/>
          <c:yMode val="edge"/>
          <c:x val="0.11500470366886199"/>
          <c:y val="2.8687544824288799E-2"/>
          <c:w val="0.77022577610536203"/>
          <c:h val="0.2020081281377"/>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latin typeface="Arial" panose="020B0604020202020204" pitchFamily="34" charset="0"/>
          <a:cs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11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11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685800" rtl="0" eaLnBrk="1" fontAlgn="base" latinLnBrk="0" hangingPunct="1">
              <a:lnSpc>
                <a:spcPct val="100000"/>
              </a:lnSpc>
              <a:spcBef>
                <a:spcPct val="30000"/>
              </a:spcBef>
              <a:spcAft>
                <a:spcPct val="0"/>
              </a:spcAft>
              <a:buClrTx/>
              <a:buSzTx/>
              <a:buFontTx/>
              <a:buNone/>
              <a:defRPr/>
            </a:pPr>
            <a:endParaRPr kumimoji="0" lang="zh-CN" altLang="en-US" sz="9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342900" marR="0" lvl="1"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第二级</a:t>
            </a:r>
          </a:p>
          <a:p>
            <a:pPr marL="685800" marR="0" lvl="2"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第三级</a:t>
            </a:r>
          </a:p>
          <a:p>
            <a:pPr marL="1028700" marR="0" lvl="3"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第四级</a:t>
            </a:r>
          </a:p>
          <a:p>
            <a:pPr marL="1371600" marR="0" lvl="4"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fld id="{1E537610-B3E9-4438-B703-EE74B58B6B71}"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10</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11</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Myo-armband was placed on the forearm gripping tight enough to examine any type of contraction and relaxation of the muscles. Specific gestures performed by the muscles would cause contraction and relaxation in muscles generating EMG signals. The signals varied for different gestures. The goal was to discriminate these signals with respect to their specific gestures and to use them as command signals for the quadcopter.</a:t>
            </a:r>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12</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dirty="0"/>
              <a:t>Hello I’m Leo, next I will introduce the part of </a:t>
            </a:r>
            <a:r>
              <a:rPr lang="en-US" altLang="zh-CN" sz="1200" dirty="0">
                <a:solidFill>
                  <a:prstClr val="black"/>
                </a:solidFill>
                <a:latin typeface="字魂5号-无外润黑体"/>
                <a:cs typeface="+mn-ea"/>
                <a:sym typeface="+mn-lt"/>
              </a:rPr>
              <a:t>System E</a:t>
            </a:r>
            <a:r>
              <a:rPr lang="en-US" altLang="zh-CN" sz="1200" dirty="0">
                <a:solidFill>
                  <a:prstClr val="black"/>
                </a:solidFill>
                <a:latin typeface="Abadi" panose="020B0604020104020204" pitchFamily="34" charset="0"/>
                <a:cs typeface="+mn-ea"/>
                <a:sym typeface="+mn-lt"/>
              </a:rPr>
              <a:t>x</a:t>
            </a:r>
            <a:r>
              <a:rPr lang="en-US" altLang="zh-CN" sz="1200" dirty="0">
                <a:solidFill>
                  <a:prstClr val="black"/>
                </a:solidFill>
                <a:latin typeface="字魂5号-无外润黑体"/>
                <a:cs typeface="+mn-ea"/>
                <a:sym typeface="+mn-lt"/>
              </a:rPr>
              <a:t>planation, which is </a:t>
            </a:r>
            <a:r>
              <a:rPr lang="en-GB" altLang="zh-CN" sz="1200" dirty="0">
                <a:solidFill>
                  <a:prstClr val="black"/>
                </a:solidFill>
                <a:latin typeface="字魂5号-无外润黑体"/>
                <a:cs typeface="+mn-ea"/>
                <a:sym typeface="+mn-lt"/>
              </a:rPr>
              <a:t>mainly written by me and </a:t>
            </a:r>
            <a:r>
              <a:rPr lang="en-GB" altLang="zh-CN" sz="1200" dirty="0" err="1">
                <a:solidFill>
                  <a:prstClr val="black"/>
                </a:solidFill>
                <a:latin typeface="字魂5号-无外润黑体"/>
                <a:cs typeface="+mn-ea"/>
                <a:sym typeface="+mn-lt"/>
              </a:rPr>
              <a:t>zhuzhu</a:t>
            </a:r>
            <a:r>
              <a:rPr lang="en-GB" altLang="zh-CN" sz="1200" dirty="0">
                <a:solidFill>
                  <a:prstClr val="black"/>
                </a:solidFill>
                <a:latin typeface="字魂5号-无外润黑体"/>
                <a:cs typeface="+mn-ea"/>
                <a:sym typeface="+mn-lt"/>
              </a:rPr>
              <a:t>. This part mainly introduces Aims and the functions </a:t>
            </a:r>
            <a:r>
              <a:rPr lang="en-US" altLang="zh-CN" sz="1200" dirty="0">
                <a:solidFill>
                  <a:prstClr val="black"/>
                </a:solidFill>
                <a:latin typeface="字魂5号-无外润黑体"/>
                <a:cs typeface="+mn-ea"/>
                <a:sym typeface="+mn-lt"/>
              </a:rPr>
              <a:t>of the system</a:t>
            </a:r>
            <a:r>
              <a:rPr lang="en-GB" altLang="zh-CN" sz="1200" dirty="0">
                <a:solidFill>
                  <a:prstClr val="black"/>
                </a:solidFill>
                <a:latin typeface="字魂5号-无外润黑体"/>
                <a:cs typeface="+mn-ea"/>
                <a:sym typeface="+mn-lt"/>
              </a:rPr>
              <a:t> and block diagram of the system.</a:t>
            </a:r>
            <a:endParaRPr lang="zh-CN" altLang="en-US" sz="1200" dirty="0">
              <a:solidFill>
                <a:prstClr val="black"/>
              </a:solidFill>
              <a:latin typeface="字魂5号-无外润黑体"/>
              <a:cs typeface="+mn-ea"/>
              <a:sym typeface="+mn-lt"/>
            </a:endParaRP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GB" altLang="zh-CN" dirty="0"/>
              <a:t>The overall goal of </a:t>
            </a:r>
            <a:r>
              <a:rPr lang="zh-CN" altLang="en-US" dirty="0"/>
              <a:t>（按）</a:t>
            </a:r>
            <a:r>
              <a:rPr lang="en-GB" altLang="zh-CN" dirty="0"/>
              <a:t>this system is to first solve the employment problem of people with disabilities in the third world to reduce inequality, </a:t>
            </a:r>
            <a:r>
              <a:rPr lang="zh-CN" altLang="en-US" dirty="0"/>
              <a:t>（按）</a:t>
            </a:r>
            <a:r>
              <a:rPr lang="en-GB" altLang="zh-CN" dirty="0"/>
              <a:t>increase food production by controlling drone irrigation to reduce hunger, </a:t>
            </a:r>
            <a:r>
              <a:rPr lang="zh-CN" altLang="en-US" dirty="0"/>
              <a:t>（按）</a:t>
            </a:r>
            <a:r>
              <a:rPr lang="en-GB" altLang="zh-CN" dirty="0"/>
              <a:t>and provide better health testing and higher-end employment for people with disabilities.</a:t>
            </a:r>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a:solidFill>
              <a:srgbClr val="000000">
                <a:alpha val="100000"/>
              </a:srgbClr>
            </a:solidFill>
            <a:miter lim="800000"/>
          </a:ln>
        </p:spPr>
      </p:sp>
      <p:sp>
        <p:nvSpPr>
          <p:cNvPr id="36867" name="备注占位符 2"/>
          <p:cNvSpPr>
            <a:spLocks noGrp="1"/>
          </p:cNvSpPr>
          <p:nvPr>
            <p:ph type="body" idx="1"/>
          </p:nvPr>
        </p:nvSpPr>
        <p:spPr>
          <a:noFill/>
          <a:ln>
            <a:noFill/>
          </a:ln>
        </p:spPr>
        <p:txBody>
          <a:bodyPr wrap="square" lIns="91440" tIns="45720" rIns="91440" bIns="45720" anchor="t"/>
          <a:lstStyle/>
          <a:p>
            <a:pPr algn="l"/>
            <a:r>
              <a:rPr lang="en-GB" altLang="zh-CN" sz="2800" b="0" i="0" dirty="0">
                <a:solidFill>
                  <a:srgbClr val="0D0D0D"/>
                </a:solidFill>
                <a:effectLst/>
                <a:latin typeface="Söhne"/>
              </a:rPr>
              <a:t>Next, let’s first explain the following functions that the entire system wants to achieve. This diagram is similar to (</a:t>
            </a:r>
            <a:r>
              <a:rPr lang="zh-CN" altLang="en-US" sz="2800" b="0" i="0" dirty="0">
                <a:solidFill>
                  <a:srgbClr val="0D0D0D"/>
                </a:solidFill>
                <a:effectLst/>
                <a:latin typeface="Söhne"/>
              </a:rPr>
              <a:t>比较</a:t>
            </a:r>
            <a:r>
              <a:rPr lang="en-GB" altLang="zh-CN" sz="2800" b="0" i="0" dirty="0">
                <a:solidFill>
                  <a:srgbClr val="0D0D0D"/>
                </a:solidFill>
                <a:effectLst/>
                <a:latin typeface="Söhne"/>
              </a:rPr>
              <a:t>)the system’s Overall Block Diagram principle. First,</a:t>
            </a:r>
            <a:r>
              <a:rPr lang="zh-CN" altLang="en-US" sz="2800" b="0" i="0" dirty="0">
                <a:solidFill>
                  <a:srgbClr val="0D0D0D"/>
                </a:solidFill>
                <a:effectLst/>
                <a:latin typeface="Söhne"/>
              </a:rPr>
              <a:t>（肌肉）</a:t>
            </a:r>
            <a:r>
              <a:rPr lang="en-GB" altLang="zh-CN" sz="2800" b="0" i="0" dirty="0">
                <a:solidFill>
                  <a:srgbClr val="0D0D0D"/>
                </a:solidFill>
                <a:effectLst/>
                <a:latin typeface="Söhne"/>
              </a:rPr>
              <a:t> EMG receives human muscle signals. EMG amplifies the signals and then transmits the signals to the computer through </a:t>
            </a:r>
            <a:r>
              <a:rPr lang="en-GB" altLang="zh-CN" sz="2800" b="0" i="0" dirty="0" err="1">
                <a:solidFill>
                  <a:srgbClr val="0D0D0D"/>
                </a:solidFill>
                <a:effectLst/>
                <a:latin typeface="Söhne"/>
              </a:rPr>
              <a:t>WiFi</a:t>
            </a:r>
            <a:r>
              <a:rPr lang="en-GB" altLang="zh-CN" sz="2800" b="0" i="0" dirty="0">
                <a:solidFill>
                  <a:srgbClr val="0D0D0D"/>
                </a:solidFill>
                <a:effectLst/>
                <a:latin typeface="Söhne"/>
              </a:rPr>
              <a:t>. </a:t>
            </a:r>
            <a:r>
              <a:rPr lang="zh-CN" altLang="en-US" sz="2800" b="0" i="0" dirty="0">
                <a:solidFill>
                  <a:srgbClr val="0D0D0D"/>
                </a:solidFill>
                <a:effectLst/>
                <a:latin typeface="Söhne"/>
              </a:rPr>
              <a:t>（服务器）</a:t>
            </a:r>
            <a:r>
              <a:rPr lang="en-GB" altLang="zh-CN" sz="2800" b="0" i="0" dirty="0">
                <a:solidFill>
                  <a:srgbClr val="0D0D0D"/>
                </a:solidFill>
                <a:effectLst/>
                <a:latin typeface="Söhne"/>
              </a:rPr>
              <a:t>The computer uses </a:t>
            </a:r>
            <a:r>
              <a:rPr lang="en-GB" altLang="zh-CN" sz="2800" b="0" i="0" dirty="0" err="1">
                <a:solidFill>
                  <a:srgbClr val="0D0D0D"/>
                </a:solidFill>
                <a:effectLst/>
                <a:latin typeface="Söhne"/>
              </a:rPr>
              <a:t>matlab</a:t>
            </a:r>
            <a:r>
              <a:rPr lang="en-GB" altLang="zh-CN" sz="2800" b="0" i="0" dirty="0">
                <a:solidFill>
                  <a:srgbClr val="0D0D0D"/>
                </a:solidFill>
                <a:effectLst/>
                <a:latin typeface="Söhne"/>
              </a:rPr>
              <a:t> Process and identify the body status information, and then upload the electromyographic signal to the cloud server through the network. </a:t>
            </a:r>
            <a:r>
              <a:rPr lang="zh-CN" altLang="en-US" sz="2800" b="0" i="0" dirty="0">
                <a:solidFill>
                  <a:srgbClr val="0D0D0D"/>
                </a:solidFill>
                <a:effectLst/>
                <a:latin typeface="Söhne"/>
              </a:rPr>
              <a:t>（电视塔）</a:t>
            </a:r>
            <a:r>
              <a:rPr lang="en-GB" altLang="zh-CN" sz="2800" b="0" i="0" dirty="0">
                <a:solidFill>
                  <a:srgbClr val="0D0D0D"/>
                </a:solidFill>
                <a:effectLst/>
                <a:latin typeface="Söhne"/>
              </a:rPr>
              <a:t>The cloud server transmits it to the </a:t>
            </a:r>
            <a:r>
              <a:rPr lang="en-GB" altLang="zh-CN" sz="2800" b="0" i="0" dirty="0" err="1">
                <a:solidFill>
                  <a:srgbClr val="0D0D0D"/>
                </a:solidFill>
                <a:effectLst/>
                <a:latin typeface="Söhne"/>
              </a:rPr>
              <a:t>irrgation</a:t>
            </a:r>
            <a:r>
              <a:rPr lang="en-GB" altLang="zh-CN" sz="2800" b="0" i="0" dirty="0">
                <a:solidFill>
                  <a:srgbClr val="0D0D0D"/>
                </a:solidFill>
                <a:effectLst/>
                <a:latin typeface="Söhne"/>
              </a:rPr>
              <a:t> UAV and detect UAV through the </a:t>
            </a:r>
            <a:r>
              <a:rPr lang="en-GB" altLang="zh-CN" sz="2800" b="0" i="0" dirty="0" err="1">
                <a:solidFill>
                  <a:srgbClr val="0D0D0D"/>
                </a:solidFill>
                <a:effectLst/>
                <a:latin typeface="Söhne"/>
              </a:rPr>
              <a:t>mqtt</a:t>
            </a:r>
            <a:r>
              <a:rPr lang="en-GB" altLang="zh-CN" sz="2800" b="0" i="0" dirty="0">
                <a:solidFill>
                  <a:srgbClr val="0D0D0D"/>
                </a:solidFill>
                <a:effectLst/>
                <a:latin typeface="Söhne"/>
              </a:rPr>
              <a:t> protocol to realize drone irrigation. This is just a rough look at the system</a:t>
            </a:r>
            <a:r>
              <a:rPr lang="en-US" altLang="zh-CN" sz="2800" b="0" i="0" dirty="0">
                <a:solidFill>
                  <a:srgbClr val="0D0D0D"/>
                </a:solidFill>
                <a:effectLst/>
                <a:latin typeface="Söhne"/>
              </a:rPr>
              <a:t>.</a:t>
            </a:r>
            <a:endParaRPr lang="en-GB" altLang="zh-CN" sz="2800" b="0" i="0" dirty="0">
              <a:solidFill>
                <a:srgbClr val="0D0D0D"/>
              </a:solidFill>
              <a:effectLst/>
              <a:latin typeface="Söhne"/>
            </a:endParaRPr>
          </a:p>
        </p:txBody>
      </p:sp>
      <p:sp>
        <p:nvSpPr>
          <p:cNvPr id="3686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dirty="0"/>
              <a:t>Next I will introduce the part of </a:t>
            </a:r>
            <a:r>
              <a:rPr lang="en-GB" altLang="zh-CN" sz="1200" dirty="0">
                <a:solidFill>
                  <a:prstClr val="black">
                    <a:lumMod val="85000"/>
                    <a:lumOff val="15000"/>
                  </a:prstClr>
                </a:solidFill>
                <a:latin typeface="Abadi" panose="020B0604020104020204" pitchFamily="34" charset="0"/>
                <a:cs typeface="+mn-ea"/>
                <a:sym typeface="+mn-lt"/>
              </a:rPr>
              <a:t>Function of Subsystem</a:t>
            </a:r>
            <a:r>
              <a:rPr lang="en-US" altLang="zh-CN" sz="1200" dirty="0">
                <a:solidFill>
                  <a:prstClr val="black"/>
                </a:solidFill>
                <a:latin typeface="字魂5号-无外润黑体"/>
                <a:cs typeface="+mn-ea"/>
                <a:sym typeface="+mn-lt"/>
              </a:rPr>
              <a:t>, which is </a:t>
            </a:r>
            <a:r>
              <a:rPr lang="en-GB" altLang="zh-CN" sz="1200" dirty="0">
                <a:solidFill>
                  <a:prstClr val="black"/>
                </a:solidFill>
                <a:latin typeface="字魂5号-无外润黑体"/>
                <a:cs typeface="+mn-ea"/>
                <a:sym typeface="+mn-lt"/>
              </a:rPr>
              <a:t>mainly written by me and </a:t>
            </a:r>
            <a:r>
              <a:rPr lang="en-GB" altLang="zh-CN" sz="1200" dirty="0" err="1">
                <a:solidFill>
                  <a:prstClr val="black"/>
                </a:solidFill>
                <a:latin typeface="字魂5号-无外润黑体"/>
                <a:cs typeface="+mn-ea"/>
                <a:sym typeface="+mn-lt"/>
              </a:rPr>
              <a:t>zhuzhu</a:t>
            </a:r>
            <a:r>
              <a:rPr lang="en-GB" altLang="zh-CN" sz="1200" dirty="0">
                <a:solidFill>
                  <a:prstClr val="black"/>
                </a:solidFill>
                <a:latin typeface="字魂5号-无外润黑体"/>
                <a:cs typeface="+mn-ea"/>
                <a:sym typeface="+mn-lt"/>
              </a:rPr>
              <a:t>. This part mainly introduces the subsystem like the </a:t>
            </a:r>
            <a:r>
              <a:rPr lang="en-US" altLang="zh-CN" sz="1200" b="0" dirty="0">
                <a:solidFill>
                  <a:srgbClr val="000000"/>
                </a:solidFill>
                <a:latin typeface="Abadi" panose="020B0604020104020204" pitchFamily="34" charset="0"/>
                <a:cs typeface="+mn-ea"/>
                <a:sym typeface="+mn-lt"/>
              </a:rPr>
              <a:t>EMG system and UAV system</a:t>
            </a:r>
            <a:r>
              <a:rPr lang="en-GB" altLang="zh-CN" sz="1200" b="0" dirty="0">
                <a:solidFill>
                  <a:prstClr val="black"/>
                </a:solidFill>
                <a:latin typeface="字魂5号-无外润黑体"/>
                <a:cs typeface="+mn-ea"/>
                <a:sym typeface="+mn-lt"/>
              </a:rPr>
              <a:t>.</a:t>
            </a:r>
            <a:endParaRPr lang="zh-CN" altLang="en-US" b="0"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GB" altLang="zh-CN" dirty="0"/>
              <a:t>The first subsystem of the system is the electromyography system. We first simulate the connection of the myoelectric sensor: </a:t>
            </a:r>
            <a:r>
              <a:rPr lang="zh-CN" altLang="en-US" dirty="0"/>
              <a:t>（第</a:t>
            </a:r>
            <a:r>
              <a:rPr lang="en-US" altLang="zh-CN" dirty="0"/>
              <a:t>1</a:t>
            </a:r>
            <a:r>
              <a:rPr lang="zh-CN" altLang="en-US" dirty="0"/>
              <a:t>张图）</a:t>
            </a:r>
            <a:r>
              <a:rPr lang="en-GB" altLang="zh-CN" dirty="0"/>
              <a:t>the myoelectric sensor has three electrodes, two are test electrodes and one is the reference electrode. Once they are connected to their respective locations, </a:t>
            </a:r>
            <a:r>
              <a:rPr lang="zh-CN" altLang="en-US" dirty="0"/>
              <a:t>（</a:t>
            </a:r>
            <a:r>
              <a:rPr lang="en-US" altLang="zh-CN" dirty="0"/>
              <a:t>2.</a:t>
            </a:r>
            <a:r>
              <a:rPr lang="zh-CN" altLang="en-US" dirty="0"/>
              <a:t>差分放大）</a:t>
            </a:r>
            <a:r>
              <a:rPr lang="en-GB" altLang="zh-CN" dirty="0"/>
              <a:t>we will use a differential amplifier to remove the noise and focus only on the differences in the muscle signals. </a:t>
            </a:r>
            <a:r>
              <a:rPr lang="zh-CN" altLang="en-US" dirty="0"/>
              <a:t>（</a:t>
            </a:r>
            <a:r>
              <a:rPr lang="en-US" altLang="zh-CN" dirty="0"/>
              <a:t>MATLAB</a:t>
            </a:r>
            <a:r>
              <a:rPr lang="zh-CN" altLang="en-US" dirty="0"/>
              <a:t>部分）</a:t>
            </a:r>
            <a:r>
              <a:rPr lang="en-GB" altLang="zh-CN" dirty="0"/>
              <a:t>Once we get this signal, we enter MATLAB. In MATLAB, we will simulate the functions of the high-pass filter, differential amplifier, lead-lag rectifier and integrating amplifier in sequence, and finally obtain an envelope electromyographic output.</a:t>
            </a:r>
          </a:p>
        </p:txBody>
      </p:sp>
      <p:sp>
        <p:nvSpPr>
          <p:cNvPr id="4096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defRPr/>
            </a:pPr>
            <a:r>
              <a:rPr lang="en-GB" altLang="zh-CN" b="0" i="0" dirty="0">
                <a:solidFill>
                  <a:srgbClr val="0D0D0D"/>
                </a:solidFill>
                <a:effectLst/>
                <a:latin typeface="Söhne"/>
              </a:rPr>
              <a:t>Before that, </a:t>
            </a:r>
            <a:r>
              <a:rPr lang="zh-CN" altLang="en-US" b="0" i="0" dirty="0">
                <a:solidFill>
                  <a:srgbClr val="0D0D0D"/>
                </a:solidFill>
                <a:effectLst/>
                <a:latin typeface="Söhne"/>
              </a:rPr>
              <a:t>（标题）</a:t>
            </a:r>
            <a:r>
              <a:rPr lang="en-GB" altLang="zh-CN" b="0" i="0" dirty="0">
                <a:solidFill>
                  <a:srgbClr val="0D0D0D"/>
                </a:solidFill>
                <a:effectLst/>
                <a:latin typeface="Söhne"/>
              </a:rPr>
              <a:t>we must first solve the preprocessing of the EMG signal. In order to deal with the problem in the frequency domain, we prefer to use FFT to preprocess the EMG signal. There are many benefits to using FFT,</a:t>
            </a:r>
            <a:r>
              <a:rPr lang="zh-CN" altLang="en-US" b="0" i="0" dirty="0">
                <a:solidFill>
                  <a:srgbClr val="0D0D0D"/>
                </a:solidFill>
                <a:effectLst/>
                <a:latin typeface="Söhne"/>
              </a:rPr>
              <a:t>（第一个好处）</a:t>
            </a:r>
            <a:r>
              <a:rPr lang="en-GB" altLang="zh-CN" b="0" i="0" dirty="0">
                <a:solidFill>
                  <a:srgbClr val="0D0D0D"/>
                </a:solidFill>
                <a:effectLst/>
                <a:latin typeface="Söhne"/>
              </a:rPr>
              <a:t> including helping to </a:t>
            </a:r>
            <a:r>
              <a:rPr lang="en-GB" altLang="zh-CN" b="0" i="0" dirty="0" err="1">
                <a:solidFill>
                  <a:srgbClr val="0D0D0D"/>
                </a:solidFill>
                <a:effectLst/>
                <a:latin typeface="Söhne"/>
              </a:rPr>
              <a:t>analyze</a:t>
            </a:r>
            <a:r>
              <a:rPr lang="en-GB" altLang="zh-CN" b="0" i="0" dirty="0">
                <a:solidFill>
                  <a:srgbClr val="0D0D0D"/>
                </a:solidFill>
                <a:effectLst/>
                <a:latin typeface="Söhne"/>
              </a:rPr>
              <a:t> and filter out noise, </a:t>
            </a:r>
            <a:r>
              <a:rPr lang="zh-CN" altLang="en-US" b="0" i="0" dirty="0">
                <a:solidFill>
                  <a:srgbClr val="0D0D0D"/>
                </a:solidFill>
                <a:effectLst/>
                <a:latin typeface="Söhne"/>
              </a:rPr>
              <a:t>（第二个好处）</a:t>
            </a:r>
            <a:r>
              <a:rPr lang="en-GB" altLang="zh-CN" b="0" i="0" dirty="0">
                <a:solidFill>
                  <a:srgbClr val="0D0D0D"/>
                </a:solidFill>
                <a:effectLst/>
                <a:latin typeface="Söhne"/>
              </a:rPr>
              <a:t>and also </a:t>
            </a:r>
            <a:r>
              <a:rPr lang="en-GB" altLang="zh-CN" b="0" i="0" dirty="0" err="1">
                <a:solidFill>
                  <a:srgbClr val="0D0D0D"/>
                </a:solidFill>
                <a:effectLst/>
                <a:latin typeface="Söhne"/>
              </a:rPr>
              <a:t>analyzing</a:t>
            </a:r>
            <a:r>
              <a:rPr lang="en-GB" altLang="zh-CN" b="0" i="0" dirty="0">
                <a:solidFill>
                  <a:srgbClr val="0D0D0D"/>
                </a:solidFill>
                <a:effectLst/>
                <a:latin typeface="Söhne"/>
              </a:rPr>
              <a:t> the frequency characteristics of muscle activity to identify muscle fatigue,</a:t>
            </a:r>
            <a:r>
              <a:rPr lang="zh-CN" altLang="en-US" b="0" i="0" dirty="0">
                <a:solidFill>
                  <a:srgbClr val="0D0D0D"/>
                </a:solidFill>
                <a:effectLst/>
                <a:latin typeface="Söhne"/>
              </a:rPr>
              <a:t>（第三个好处）</a:t>
            </a:r>
            <a:r>
              <a:rPr lang="en-GB" altLang="zh-CN" b="0" i="0" dirty="0">
                <a:solidFill>
                  <a:srgbClr val="0D0D0D"/>
                </a:solidFill>
                <a:effectLst/>
                <a:latin typeface="Söhne"/>
              </a:rPr>
              <a:t> as well as the fast and effective characteristics we are all familiar with.</a:t>
            </a:r>
            <a:endParaRPr lang="zh-CN" altLang="en-US" b="0"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18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After solving the signal preprocessing, in order to realize the recognition of different muscle parts, we must identify the muscle patterns of different parts in a targeted manner. </a:t>
            </a:r>
            <a:r>
              <a:rPr lang="zh-CN" altLang="en-US" dirty="0"/>
              <a:t>（天平轻）</a:t>
            </a:r>
            <a:r>
              <a:rPr lang="en-GB" altLang="zh-CN" dirty="0"/>
              <a:t>Naturally, we will think of using neural networks to solve the signal recognition problem. However, in the traditional sense The neural network algorithm on the Internet requires a large number of data sets. </a:t>
            </a:r>
            <a:r>
              <a:rPr lang="zh-CN" altLang="en-US" dirty="0"/>
              <a:t>（右边）</a:t>
            </a:r>
            <a:r>
              <a:rPr lang="en-GB" altLang="zh-CN" dirty="0"/>
              <a:t>After comparison, we chose the Support vector machine (SVM), which can be implemented with only a small number of data sets, to identify myoelectric signals.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D56974-F8B9-46D1-AAB0-A5743A96FF3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kern="100" dirty="0">
                <a:solidFill>
                  <a:srgbClr val="333333"/>
                </a:solidFill>
                <a:effectLst/>
                <a:latin typeface="Times New Roman" panose="02020603050405020304" charset="0"/>
                <a:ea typeface="等线" panose="02010600030101010101" pitchFamily="2" charset="-122"/>
              </a:rPr>
              <a:t>We can collect EMG signals to detect muscle activity, transmit them to a server, and then use them to control a drone. Next, I will discuss the drone part</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9BF7BD-8C5F-4F0C-83E1-4E200CF5A64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89248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solidFill>
                  <a:srgbClr val="333333"/>
                </a:solidFill>
                <a:effectLst/>
                <a:latin typeface="Times New Roman" panose="02020603050405020304" charset="0"/>
                <a:ea typeface="等线" panose="02010600030101010101" pitchFamily="2" charset="-122"/>
              </a:rPr>
              <a:t>UAV are remotely operated using an FPV (First-person view) system. The design control system is improved to enhance time response and dynamic performance, ensuring robust stability. Drone flight is autonomously managed  multiple PID (proportional-integral-derivative) controllers</a:t>
            </a:r>
            <a:endParaRPr lang="zh-CN" altLang="en-US" dirty="0"/>
          </a:p>
        </p:txBody>
      </p:sp>
      <p:sp>
        <p:nvSpPr>
          <p:cNvPr id="4" name="灯片编号占位符 3"/>
          <p:cNvSpPr>
            <a:spLocks noGrp="1"/>
          </p:cNvSpPr>
          <p:nvPr>
            <p:ph type="sldNum" sz="quarter" idx="10"/>
          </p:nvPr>
        </p:nvSpPr>
        <p:spPr/>
        <p:txBody>
          <a:bodyPr/>
          <a:lstStyle/>
          <a:p>
            <a:fld id="{D09BF7BD-8C5F-4F0C-83E1-4E200CF5A64B}"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a:solidFill>
              <a:srgbClr val="000000">
                <a:alpha val="100000"/>
              </a:srgbClr>
            </a:solidFill>
            <a:miter lim="800000"/>
          </a:ln>
        </p:spPr>
      </p:sp>
      <p:sp>
        <p:nvSpPr>
          <p:cNvPr id="36867" name="备注占位符 2"/>
          <p:cNvSpPr>
            <a:spLocks noGrp="1"/>
          </p:cNvSpPr>
          <p:nvPr>
            <p:ph type="body" idx="1"/>
          </p:nvPr>
        </p:nvSpPr>
        <p:spPr>
          <a:noFill/>
          <a:ln>
            <a:noFill/>
          </a:ln>
        </p:spPr>
        <p:txBody>
          <a:bodyPr wrap="square" lIns="91440" tIns="45720" rIns="91440" bIns="45720" anchor="t"/>
          <a:lstStyle/>
          <a:p>
            <a:pPr eaLnBrk="1" hangingPunct="1">
              <a:lnSpc>
                <a:spcPct val="120000"/>
              </a:lnSpc>
            </a:pPr>
            <a:r>
              <a:rPr lang="en-US" altLang="zh-CN" sz="1800" kern="100" dirty="0">
                <a:solidFill>
                  <a:srgbClr val="333333"/>
                </a:solidFill>
                <a:effectLst/>
                <a:latin typeface="Times New Roman" panose="02020603050405020304" charset="0"/>
                <a:ea typeface="等线" panose="02010600030101010101" pitchFamily="2" charset="-122"/>
              </a:rPr>
              <a:t>Our main drones are divided into two types: Detect UAV and Irrigation UAV</a:t>
            </a:r>
          </a:p>
          <a:p>
            <a:pPr eaLnBrk="1" hangingPunct="1">
              <a:lnSpc>
                <a:spcPct val="120000"/>
              </a:lnSpc>
            </a:pPr>
            <a:r>
              <a:rPr lang="en-US" altLang="zh-CN" sz="900" dirty="0">
                <a:ea typeface="+mj-ea"/>
                <a:cs typeface="Arial" panose="020B0604020202020204" pitchFamily="34" charset="0"/>
                <a:sym typeface="+mn-lt"/>
              </a:rPr>
              <a:t>Detect UAV: contains camera and sensor which is a phantom 4 pro drone. It is  used to detect terrain, humidity, and environment. </a:t>
            </a:r>
          </a:p>
          <a:p>
            <a:pPr eaLnBrk="1" hangingPunct="1">
              <a:lnSpc>
                <a:spcPct val="120000"/>
              </a:lnSpc>
            </a:pPr>
            <a:r>
              <a:rPr lang="en-US" altLang="zh-CN" sz="900" dirty="0">
                <a:ea typeface="+mj-ea"/>
                <a:cs typeface="Arial" panose="020B0604020202020204" pitchFamily="34" charset="0"/>
                <a:sym typeface="+mn-lt"/>
              </a:rPr>
              <a:t>And used for precise irrigation</a:t>
            </a:r>
            <a:r>
              <a:rPr lang="en-US" altLang="zh-CN" sz="800" dirty="0">
                <a:ea typeface="+mj-ea"/>
                <a:cs typeface="Arial" panose="020B0604020202020204" pitchFamily="34" charset="0"/>
                <a:sym typeface="+mn-lt"/>
              </a:rPr>
              <a:t>.</a:t>
            </a:r>
          </a:p>
          <a:p>
            <a:pPr eaLnBrk="1" hangingPunct="1">
              <a:lnSpc>
                <a:spcPct val="120000"/>
              </a:lnSpc>
            </a:pPr>
            <a:endParaRPr lang="zh-CN" altLang="en-US" sz="800" dirty="0">
              <a:ea typeface="+mj-ea"/>
              <a:cs typeface="Arial" panose="020B0604020202020204" pitchFamily="34" charset="0"/>
              <a:sym typeface="+mn-lt"/>
            </a:endParaRPr>
          </a:p>
          <a:p>
            <a:pPr marL="0" marR="0" lvl="0" indent="0" algn="l" defTabSz="685800" rtl="0" eaLnBrk="1" fontAlgn="base" latinLnBrk="0" hangingPunct="1">
              <a:lnSpc>
                <a:spcPct val="100000"/>
              </a:lnSpc>
              <a:spcBef>
                <a:spcPct val="0"/>
              </a:spcBef>
              <a:spcAft>
                <a:spcPct val="0"/>
              </a:spcAft>
              <a:buClrTx/>
              <a:buSzTx/>
              <a:buFontTx/>
              <a:buNone/>
              <a:defRPr/>
            </a:pPr>
            <a:r>
              <a:rPr lang="en-US" altLang="zh-CN" dirty="0"/>
              <a:t>Irrigation UAV : </a:t>
            </a:r>
            <a:r>
              <a:rPr lang="en-US" altLang="zh-CN" sz="900" dirty="0">
                <a:ea typeface="+mj-ea"/>
                <a:cs typeface="Arial" panose="020B0604020202020204" pitchFamily="34" charset="0"/>
                <a:sym typeface="+mn-lt"/>
              </a:rPr>
              <a:t>: contains camera, sensor and irrigation tools which is a </a:t>
            </a:r>
            <a:r>
              <a:rPr lang="en-US" altLang="zh-CN" sz="900" b="1" dirty="0">
                <a:cs typeface="Arial" panose="020B0604020202020204" pitchFamily="34" charset="0"/>
              </a:rPr>
              <a:t> four-wheel-drive drone</a:t>
            </a:r>
            <a:endParaRPr lang="en-US" altLang="zh-CN" sz="900" b="1" dirty="0">
              <a:ea typeface="+mn-ea"/>
              <a:cs typeface="Arial" panose="020B0604020202020204" pitchFamily="34" charset="0"/>
              <a:sym typeface="+mn-lt"/>
            </a:endParaRPr>
          </a:p>
          <a:p>
            <a:pPr marL="0" marR="0" lvl="0" indent="0" algn="l" defTabSz="685800" rtl="0" eaLnBrk="1" fontAlgn="base" latinLnBrk="0" hangingPunct="1">
              <a:lnSpc>
                <a:spcPct val="100000"/>
              </a:lnSpc>
              <a:spcBef>
                <a:spcPct val="0"/>
              </a:spcBef>
              <a:spcAft>
                <a:spcPct val="0"/>
              </a:spcAft>
              <a:buClrTx/>
              <a:buSzTx/>
              <a:buFontTx/>
              <a:buNone/>
              <a:defRPr/>
            </a:pPr>
            <a:r>
              <a:rPr lang="en-US" altLang="zh-CN" sz="900" dirty="0">
                <a:ea typeface="+mj-ea"/>
                <a:cs typeface="Arial" panose="020B0604020202020204" pitchFamily="34" charset="0"/>
                <a:sym typeface="+mn-lt"/>
              </a:rPr>
              <a:t>. </a:t>
            </a:r>
            <a:r>
              <a:rPr lang="en-US" altLang="zh-CN" sz="900" dirty="0">
                <a:ea typeface="+mn-ea"/>
                <a:cs typeface="Arial" panose="020B0604020202020204" pitchFamily="34" charset="0"/>
                <a:sym typeface="+mn-lt"/>
              </a:rPr>
              <a:t>Specially used for irrigation</a:t>
            </a:r>
            <a:endParaRPr lang="zh-CN" altLang="en-US" sz="900" dirty="0">
              <a:ea typeface="+mn-ea"/>
              <a:cs typeface="Arial" panose="020B0604020202020204" pitchFamily="34" charset="0"/>
              <a:sym typeface="+mn-lt"/>
            </a:endParaRPr>
          </a:p>
          <a:p>
            <a:pPr lvl="0" eaLnBrk="1" hangingPunct="1">
              <a:spcBef>
                <a:spcPct val="0"/>
              </a:spcBef>
            </a:pPr>
            <a:endParaRPr lang="zh-CN" altLang="en-US" dirty="0"/>
          </a:p>
        </p:txBody>
      </p:sp>
      <p:sp>
        <p:nvSpPr>
          <p:cNvPr id="3686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solidFill>
                  <a:srgbClr val="333333"/>
                </a:solidFill>
                <a:effectLst/>
                <a:latin typeface="Times New Roman" panose="02020603050405020304" charset="0"/>
                <a:ea typeface="等线" panose="02010600030101010101" pitchFamily="2" charset="-122"/>
              </a:rPr>
              <a:t>Irrigation UAV defines the location function of the irrigation drone based on the Crop Water Stress Index (CWSI) images derived from the detect UAV. These tracks are a grid network, the speed of the irrigating drone changes according to the crop water stress conditions, achieving precision irrigation in the end</a:t>
            </a:r>
            <a:endParaRPr lang="zh-CN" altLang="en-US" dirty="0"/>
          </a:p>
        </p:txBody>
      </p:sp>
      <p:sp>
        <p:nvSpPr>
          <p:cNvPr id="4" name="灯片编号占位符 3"/>
          <p:cNvSpPr>
            <a:spLocks noGrp="1"/>
          </p:cNvSpPr>
          <p:nvPr>
            <p:ph type="sldNum" sz="quarter" idx="10"/>
          </p:nvPr>
        </p:nvSpPr>
        <p:spPr/>
        <p:txBody>
          <a:bodyPr/>
          <a:lstStyle/>
          <a:p>
            <a:fld id="{D09BF7BD-8C5F-4F0C-83E1-4E200CF5A64B}"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US" altLang="zh-CN" b="0" i="0" dirty="0">
                <a:solidFill>
                  <a:srgbClr val="0D0D0D"/>
                </a:solidFill>
                <a:effectLst/>
                <a:latin typeface="Söhne"/>
              </a:rPr>
              <a:t>SDN (Software-Defined Networking) simplifies drone-operator communication, allowing easy deployment, network policy adjustments, and performance enhancements.</a:t>
            </a:r>
          </a:p>
          <a:p>
            <a:pPr lvl="0" eaLnBrk="1" hangingPunct="1">
              <a:spcBef>
                <a:spcPct val="0"/>
              </a:spcBef>
            </a:pPr>
            <a:r>
              <a:rPr lang="en-US" altLang="zh-CN" b="0" i="0" dirty="0">
                <a:solidFill>
                  <a:srgbClr val="0D0D0D"/>
                </a:solidFill>
                <a:effectLst/>
                <a:latin typeface="Söhne"/>
              </a:rPr>
              <a:t> OpenFlow optimizes mobile network resources, enabling automated operations and quick service introductions. Additionally, a mobile management scheme using PMIPv6 and WAVE ensures seamless vehicular communication.</a:t>
            </a:r>
          </a:p>
          <a:p>
            <a:pPr lvl="0" eaLnBrk="1" hangingPunct="1">
              <a:spcBef>
                <a:spcPct val="0"/>
              </a:spcBef>
            </a:pPr>
            <a:endParaRPr lang="en-US" altLang="zh-CN" b="0" i="0" dirty="0">
              <a:solidFill>
                <a:srgbClr val="0D0D0D"/>
              </a:solidFill>
              <a:effectLst/>
              <a:latin typeface="Söhne"/>
            </a:endParaRPr>
          </a:p>
          <a:p>
            <a:pPr lvl="0" eaLnBrk="1" hangingPunct="1">
              <a:spcBef>
                <a:spcPct val="0"/>
              </a:spcBef>
            </a:pPr>
            <a:r>
              <a:rPr lang="en-GB" altLang="zh-CN" dirty="0"/>
              <a:t>Software-Defined Networking (SDN) is an innovative networking approach that aims to make network management more flexible and efficient. Unlike traditional networks where the control and data planes are integrated, SDN separates these two layers. The control layer is centralized in SDN, allowing network administrators to shape traffic and deploy services across the entire network from a single, central control point. </a:t>
            </a:r>
            <a:r>
              <a:rPr lang="en-GB" altLang="zh-CN"/>
              <a:t>This architecture simplifies network design and operation, offers greater programmability, and enables more dynamic allocation of network resources, thus facilitating the implementation of advanced networking functionalities and services.</a:t>
            </a: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a:solidFill>
              <a:srgbClr val="000000">
                <a:alpha val="100000"/>
              </a:srgbClr>
            </a:solidFill>
            <a:miter lim="800000"/>
          </a:ln>
        </p:spPr>
      </p:sp>
      <p:sp>
        <p:nvSpPr>
          <p:cNvPr id="5427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US" altLang="zh-CN" b="0" i="0" dirty="0">
                <a:solidFill>
                  <a:srgbClr val="0D0D0D"/>
                </a:solidFill>
                <a:effectLst/>
                <a:latin typeface="Söhne"/>
              </a:rPr>
              <a:t>Our Phase 2 exploration has led us to significant advancements in integrating UAV technology with EMG-based controls for precision agriculture. This approach not only promises to enhance crop productivity but also opens new pathways for employing disabled individuals, directly addressing the SDGs of Zero Hunger, Good Health and Well-being, and Reduced Inequalities. The collaborative effort </a:t>
            </a:r>
            <a:r>
              <a:rPr lang="en-US" altLang="zh-CN" b="0" i="0" dirty="0" err="1">
                <a:solidFill>
                  <a:srgbClr val="0D0D0D"/>
                </a:solidFill>
                <a:effectLst/>
                <a:latin typeface="Söhne"/>
              </a:rPr>
              <a:t>amongs</a:t>
            </a:r>
            <a:r>
              <a:rPr lang="en-US" altLang="zh-CN" b="0" i="0" dirty="0">
                <a:solidFill>
                  <a:srgbClr val="0D0D0D"/>
                </a:solidFill>
                <a:effectLst/>
                <a:latin typeface="Söhne"/>
              </a:rPr>
              <a:t> our team in developing the UAV and EMG components, respectively, underscores the power of interdisciplinary teamwork. </a:t>
            </a:r>
            <a:endParaRPr lang="zh-CN" altLang="en-US" dirty="0"/>
          </a:p>
        </p:txBody>
      </p:sp>
      <p:sp>
        <p:nvSpPr>
          <p:cNvPr id="542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120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en-US" b="0"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3</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sym typeface="+mn-ea"/>
              </a:rPr>
              <a:t>(SDGs) </a:t>
            </a:r>
            <a:r>
              <a:rPr lang="zh-CN" altLang="en-US" b="1">
                <a:sym typeface="+mn-ea"/>
              </a:rPr>
              <a:t>Sustainable Development Goals</a:t>
            </a:r>
            <a:r>
              <a:rPr lang="en-US" altLang="zh-CN" b="1">
                <a:sym typeface="+mn-ea"/>
              </a:rPr>
              <a:t>, objectives, established by the United Nations in 2015, which are aimed to be achieved by 2030</a:t>
            </a:r>
            <a:endParaRPr lang="en-US" altLang="zh-CN" b="1"/>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As part of Phase 2, we focus on two significant technologies to achieve our goals in Zero Hunger (SDG2), Good Health and Well-Being (SDG3), and Reduced Inequalities (SDG10). </a:t>
            </a: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5</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sym typeface="+mn-ea"/>
              </a:rPr>
              <a:t>The first technology is the application of UAV in precision agriculture, which plays an important role in achieving Zero Hunger (SDG2) and really potential in the future.</a:t>
            </a:r>
            <a:endParaRPr lang="zh-CN" altLang="en-US" dirty="0"/>
          </a:p>
          <a:p>
            <a:pPr lvl="0" eaLnBrk="1" hangingPunct="1">
              <a:spcBef>
                <a:spcPct val="0"/>
              </a:spcBef>
            </a:pPr>
            <a:r>
              <a:rPr lang="zh-CN" altLang="en-US" dirty="0">
                <a:sym typeface="+mn-ea"/>
              </a:rPr>
              <a:t>The second one is the</a:t>
            </a:r>
            <a:r>
              <a:rPr lang="zh-CN" altLang="en-US" b="1" dirty="0">
                <a:sym typeface="+mn-ea"/>
              </a:rPr>
              <a:t> EMG</a:t>
            </a:r>
            <a:r>
              <a:rPr lang="en-US" altLang="zh-CN" b="1" dirty="0">
                <a:sym typeface="+mn-ea"/>
              </a:rPr>
              <a:t>(Electromyography)</a:t>
            </a:r>
            <a:r>
              <a:rPr lang="zh-CN" altLang="en-US" dirty="0">
                <a:sym typeface="+mn-ea"/>
              </a:rPr>
              <a:t> Based Control of UAV</a:t>
            </a:r>
            <a:r>
              <a:rPr lang="zh-CN" altLang="en-US" b="1" dirty="0">
                <a:sym typeface="+mn-ea"/>
              </a:rPr>
              <a:t> (Unmanned Aerial Vehicle)</a:t>
            </a:r>
            <a:r>
              <a:rPr lang="zh-CN" altLang="en-US" dirty="0">
                <a:sym typeface="+mn-ea"/>
              </a:rPr>
              <a:t>  which is a simple and effective way to permit not only amateur users but also some disabled people to control the UAV. </a:t>
            </a: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6</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Nowadays, most of developing countries need to improve the </a:t>
            </a:r>
            <a:r>
              <a:rPr lang="zh-CN" altLang="en-US" b="1" dirty="0"/>
              <a:t>crop productivity</a:t>
            </a:r>
            <a:r>
              <a:rPr lang="zh-CN" altLang="en-US" dirty="0"/>
              <a:t>. For example, over 70% people are living by farming in India. However, conventional agricultural methods fall short due to challenges like plant diseases and pests, underscoring the divide between developed and developing countries. </a:t>
            </a:r>
          </a:p>
          <a:p>
            <a:pPr lvl="0" eaLnBrk="1" hangingPunct="1">
              <a:spcBef>
                <a:spcPct val="0"/>
              </a:spcBef>
            </a:pPr>
            <a:r>
              <a:rPr lang="zh-CN" altLang="en-US" dirty="0"/>
              <a:t>To reduce such </a:t>
            </a:r>
            <a:r>
              <a:rPr lang="zh-CN" altLang="en-US" b="1" dirty="0"/>
              <a:t>inequality(SDG10)</a:t>
            </a:r>
            <a:r>
              <a:rPr lang="zh-CN" altLang="en-US" dirty="0"/>
              <a:t>, we can use relative technology in the precision farming which is more helpful and benefitial for productivity.</a:t>
            </a:r>
          </a:p>
          <a:p>
            <a:pPr lvl="0" eaLnBrk="1" hangingPunct="1">
              <a:spcBef>
                <a:spcPct val="0"/>
              </a:spcBef>
            </a:pPr>
            <a:r>
              <a:rPr lang="zh-CN" altLang="en-US" dirty="0"/>
              <a:t>Using remote sensing technology, precision agriculture can be implemented based on pre-existing maps of targeted variables. Remote sensing offers an efficient and cost-effective method for farmers to collect data, visualize, and analyze the condition of crops and soil throughout various stages of the growth cycle.</a:t>
            </a: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7</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This method offers considerable advantages, particularly for persons with disabilities, by leveraging EMG signals. Therefore, we want to use the EMG to control the drone which is simple and easy, even disabled people can learn it quickly. Based on the application of </a:t>
            </a:r>
            <a:r>
              <a:rPr lang="zh-CN" altLang="en-US" b="1" dirty="0"/>
              <a:t>UAV</a:t>
            </a:r>
            <a:r>
              <a:rPr lang="zh-CN" altLang="en-US" dirty="0"/>
              <a:t> in agriculture, it's also important for crop productivity.</a:t>
            </a:r>
          </a:p>
          <a:p>
            <a:pPr lvl="0" eaLnBrk="1" hangingPunct="1">
              <a:spcBef>
                <a:spcPct val="0"/>
              </a:spcBef>
            </a:pPr>
            <a:r>
              <a:rPr lang="zh-CN" altLang="en-US" dirty="0"/>
              <a:t>In this way, it's also helpful to achieve our goals of </a:t>
            </a:r>
            <a:r>
              <a:rPr lang="zh-CN" altLang="en-US" b="1" dirty="0"/>
              <a:t>Good Health and Well-Being (SDG3)</a:t>
            </a:r>
            <a:r>
              <a:rPr lang="zh-CN" altLang="en-US" dirty="0"/>
              <a:t> and </a:t>
            </a:r>
            <a:r>
              <a:rPr lang="zh-CN" altLang="en-US" b="1" dirty="0"/>
              <a:t>Reduced Inequalities (SDG10).</a:t>
            </a:r>
          </a:p>
          <a:p>
            <a:pPr lvl="0" eaLnBrk="1" hangingPunct="1">
              <a:spcBef>
                <a:spcPct val="0"/>
              </a:spcBef>
            </a:pPr>
            <a:r>
              <a:rPr lang="zh-CN" altLang="en-US" dirty="0"/>
              <a:t>The field of health benefits significantly from EMG technology. Prompt diagnosis is essential and of great importance in medical practices. By comparing the health profiles of individuals who are healthy with those who are not, it becomes possible to facilitate the early detection of not only Alzheimer's disease but also Parkinson</a:t>
            </a:r>
            <a:r>
              <a:rPr lang="en-US" altLang="zh-CN" dirty="0"/>
              <a:t>’</a:t>
            </a:r>
            <a:r>
              <a:rPr lang="zh-CN" altLang="en-US" dirty="0"/>
              <a:t>s disease.</a:t>
            </a:r>
          </a:p>
          <a:p>
            <a:pPr lvl="0" eaLnBrk="1" hangingPunct="1">
              <a:spcBef>
                <a:spcPct val="0"/>
              </a:spcBef>
            </a:pPr>
            <a:endParaRPr lang="zh-CN" altLang="en-US" dirty="0"/>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marL="0" marR="0" lvl="0" indent="0" algn="r" defTabSz="685800" rtl="0" eaLnBrk="1" fontAlgn="auto" latinLnBrk="0" hangingPunct="1">
              <a:lnSpc>
                <a:spcPct val="100000"/>
              </a:lnSpc>
              <a:spcBef>
                <a:spcPts val="0"/>
              </a:spcBef>
              <a:spcAft>
                <a:spcPts val="0"/>
              </a:spcAft>
              <a:buClrTx/>
              <a:buSzTx/>
              <a:buFontTx/>
              <a:buNone/>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8</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日期占位符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日期占位符 3"/>
          <p:cNvSpPr>
            <a:spLocks noGrp="1"/>
          </p:cNvSpPr>
          <p:nvPr>
            <p:ph type="dt" sz="half" idx="10"/>
          </p:nvPr>
        </p:nvSpPr>
        <p:spPr/>
        <p:txBody>
          <a:bodyPr/>
          <a:lstStyle/>
          <a:p>
            <a:pPr defTabSz="685800">
              <a:defRPr/>
            </a:pPr>
            <a:endParaRPr lang="zh-CN" altLang="en-US"/>
          </a:p>
        </p:txBody>
      </p:sp>
      <p:sp>
        <p:nvSpPr>
          <p:cNvPr id="5" name="页脚占位符 4"/>
          <p:cNvSpPr>
            <a:spLocks noGrp="1"/>
          </p:cNvSpPr>
          <p:nvPr>
            <p:ph type="ftr" sz="quarter" idx="11"/>
          </p:nvPr>
        </p:nvSpPr>
        <p:spPr/>
        <p:txBody>
          <a:bodyPr/>
          <a:lstStyle/>
          <a:p>
            <a:pPr defTabSz="685800">
              <a:defRPr/>
            </a:pPr>
            <a:endParaRPr lang="zh-CN" altLang="en-US"/>
          </a:p>
        </p:txBody>
      </p:sp>
      <p:sp>
        <p:nvSpPr>
          <p:cNvPr id="6" name="灯片编号占位符 5"/>
          <p:cNvSpPr>
            <a:spLocks noGrp="1"/>
          </p:cNvSpPr>
          <p:nvPr>
            <p:ph type="sldNum" sz="quarter" idx="12"/>
          </p:nvPr>
        </p:nvSpPr>
        <p:spPr/>
        <p:txBody>
          <a:bodyPr/>
          <a:lstStyle/>
          <a:p>
            <a:pPr defTabSz="685800">
              <a:defRPr/>
            </a:pPr>
            <a:fld id="{0F0C7B39-4D7E-4E2C-B3E5-BF16B572E60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p>
            <a:pPr defTabSz="685800">
              <a:defRPr/>
            </a:pPr>
            <a:endParaRPr lang="zh-CN" altLang="en-US"/>
          </a:p>
        </p:txBody>
      </p:sp>
      <p:sp>
        <p:nvSpPr>
          <p:cNvPr id="3" name="页脚占位符 2"/>
          <p:cNvSpPr>
            <a:spLocks noGrp="1"/>
          </p:cNvSpPr>
          <p:nvPr>
            <p:ph type="ftr" sz="quarter" idx="11"/>
          </p:nvPr>
        </p:nvSpPr>
        <p:spPr/>
        <p:txBody>
          <a:bodyPr/>
          <a:lstStyle/>
          <a:p>
            <a:pPr defTabSz="685800">
              <a:defRPr/>
            </a:pPr>
            <a:endParaRPr lang="zh-CN" altLang="en-US"/>
          </a:p>
        </p:txBody>
      </p:sp>
      <p:sp>
        <p:nvSpPr>
          <p:cNvPr id="4" name="灯片编号占位符 3"/>
          <p:cNvSpPr>
            <a:spLocks noGrp="1"/>
          </p:cNvSpPr>
          <p:nvPr>
            <p:ph type="sldNum" sz="quarter" idx="12"/>
          </p:nvPr>
        </p:nvSpPr>
        <p:spPr/>
        <p:txBody>
          <a:bodyPr/>
          <a:lstStyle/>
          <a:p>
            <a:pPr defTabSz="685800">
              <a:defRPr/>
            </a:pPr>
            <a:fld id="{0F0C7B39-4D7E-4E2C-B3E5-BF16B572E60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p>
            <a:pPr defTabSz="685800">
              <a:defRPr/>
            </a:pPr>
            <a:endParaRPr lang="zh-CN" altLang="en-US"/>
          </a:p>
        </p:txBody>
      </p:sp>
      <p:sp>
        <p:nvSpPr>
          <p:cNvPr id="3" name="页脚占位符 2"/>
          <p:cNvSpPr>
            <a:spLocks noGrp="1"/>
          </p:cNvSpPr>
          <p:nvPr>
            <p:ph type="ftr" sz="quarter" idx="11"/>
          </p:nvPr>
        </p:nvSpPr>
        <p:spPr/>
        <p:txBody>
          <a:bodyPr/>
          <a:lstStyle/>
          <a:p>
            <a:pPr defTabSz="685800">
              <a:defRPr/>
            </a:pPr>
            <a:endParaRPr lang="zh-CN" altLang="en-US"/>
          </a:p>
        </p:txBody>
      </p:sp>
      <p:sp>
        <p:nvSpPr>
          <p:cNvPr id="4" name="灯片编号占位符 3"/>
          <p:cNvSpPr>
            <a:spLocks noGrp="1"/>
          </p:cNvSpPr>
          <p:nvPr>
            <p:ph type="sldNum" sz="quarter" idx="12"/>
          </p:nvPr>
        </p:nvSpPr>
        <p:spPr/>
        <p:txBody>
          <a:bodyPr/>
          <a:lstStyle/>
          <a:p>
            <a:pPr defTabSz="685800">
              <a:defRPr/>
            </a:pPr>
            <a:fld id="{0F0C7B39-4D7E-4E2C-B3E5-BF16B572E60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
        <p:nvSpPr>
          <p:cNvPr id="6" name="TextBox 5"/>
          <p:cNvSpPr txBox="1"/>
          <p:nvPr userDrawn="1"/>
        </p:nvSpPr>
        <p:spPr>
          <a:xfrm>
            <a:off x="340238" y="1"/>
            <a:ext cx="405045" cy="149208"/>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E4E947-FCD3-4CCB-94D7-0DEA67CBB3B3}"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664F6E1-176E-4323-A9BF-F29B2D579B4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50" Type="http://schemas.openxmlformats.org/officeDocument/2006/relationships/slideLayout" Target="../slideLayouts/slideLayout56.xml"/><Relationship Id="rId55" Type="http://schemas.openxmlformats.org/officeDocument/2006/relationships/slideLayout" Target="../slideLayouts/slideLayout61.xml"/><Relationship Id="rId7" Type="http://schemas.openxmlformats.org/officeDocument/2006/relationships/slideLayout" Target="../slideLayouts/slideLayout1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9" Type="http://schemas.openxmlformats.org/officeDocument/2006/relationships/slideLayout" Target="../slideLayouts/slideLayout35.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53" Type="http://schemas.openxmlformats.org/officeDocument/2006/relationships/slideLayout" Target="../slideLayouts/slideLayout59.xml"/><Relationship Id="rId58" Type="http://schemas.openxmlformats.org/officeDocument/2006/relationships/slideLayout" Target="../slideLayouts/slideLayout64.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56" Type="http://schemas.openxmlformats.org/officeDocument/2006/relationships/slideLayout" Target="../slideLayouts/slideLayout62.xml"/><Relationship Id="rId8" Type="http://schemas.openxmlformats.org/officeDocument/2006/relationships/slideLayout" Target="../slideLayouts/slideLayout14.xml"/><Relationship Id="rId51" Type="http://schemas.openxmlformats.org/officeDocument/2006/relationships/slideLayout" Target="../slideLayouts/slideLayout57.xml"/><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59" Type="http://schemas.openxmlformats.org/officeDocument/2006/relationships/slideLayout" Target="../slideLayouts/slideLayout65.xml"/><Relationship Id="rId20" Type="http://schemas.openxmlformats.org/officeDocument/2006/relationships/slideLayout" Target="../slideLayouts/slideLayout26.xml"/><Relationship Id="rId41" Type="http://schemas.openxmlformats.org/officeDocument/2006/relationships/slideLayout" Target="../slideLayouts/slideLayout47.xml"/><Relationship Id="rId54" Type="http://schemas.openxmlformats.org/officeDocument/2006/relationships/slideLayout" Target="../slideLayouts/slideLayout60.xml"/><Relationship Id="rId1" Type="http://schemas.openxmlformats.org/officeDocument/2006/relationships/slideLayout" Target="../slideLayouts/slideLayout7.xml"/><Relationship Id="rId6" Type="http://schemas.openxmlformats.org/officeDocument/2006/relationships/slideLayout" Target="../slideLayouts/slideLayout12.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slideLayout" Target="../slideLayouts/slideLayout55.xml"/><Relationship Id="rId57" Type="http://schemas.openxmlformats.org/officeDocument/2006/relationships/slideLayout" Target="../slideLayouts/slideLayout63.xml"/><Relationship Id="rId10" Type="http://schemas.openxmlformats.org/officeDocument/2006/relationships/slideLayout" Target="../slideLayouts/slideLayout16.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52" Type="http://schemas.openxmlformats.org/officeDocument/2006/relationships/slideLayout" Target="../slideLayouts/slideLayout58.xml"/><Relationship Id="rId6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274638"/>
            <a:ext cx="7886700" cy="993775"/>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628650" y="1370013"/>
            <a:ext cx="7886700" cy="326231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x-none" dirty="0"/>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274639"/>
            <a:ext cx="7886700" cy="993775"/>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628650" y="1370013"/>
            <a:ext cx="7886700" cy="326231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x-none" dirty="0"/>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defTabSz="685800">
              <a:defRPr/>
            </a:pPr>
            <a:endParaRPr lang="zh-CN" altLang="en-US"/>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defTabSz="685800">
              <a:defRPr/>
            </a:pPr>
            <a:endParaRPr lang="zh-CN" altLang="en-US"/>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defTabSz="685800">
              <a:defRPr/>
            </a:pPr>
            <a:fld id="{0F0C7B39-4D7E-4E2C-B3E5-BF16B572E6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3E4E947-FCD3-4CCB-94D7-0DEA67CBB3B3}" type="datetimeFigureOut">
              <a:rPr lang="zh-CN" altLang="en-US" smtClean="0"/>
              <a:t>2024/3/13</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664F6E1-176E-4323-A9BF-F29B2D579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714" r:id="rId58"/>
    <p:sldLayoutId id="2147483715" r:id="rId59"/>
  </p:sldLayoutIdLst>
  <p:hf sldNum="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chart" Target="../charts/char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chart" Target="../charts/chart1.xml"/><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16/j.ast.2013.04.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oi.org/10.1007/978-1-84800-155-8_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7.jpe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4.png"/><Relationship Id="rId2" Type="http://schemas.openxmlformats.org/officeDocument/2006/relationships/tags" Target="../tags/tag5.xml"/><Relationship Id="rId16" Type="http://schemas.openxmlformats.org/officeDocument/2006/relationships/image" Target="../media/image8.jpe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6.xml"/><Relationship Id="rId5" Type="http://schemas.openxmlformats.org/officeDocument/2006/relationships/tags" Target="../tags/tag8.xml"/><Relationship Id="rId15" Type="http://schemas.openxmlformats.org/officeDocument/2006/relationships/image" Target="../media/image5.png"/><Relationship Id="rId10" Type="http://schemas.openxmlformats.org/officeDocument/2006/relationships/slideLayout" Target="../slideLayouts/slideLayout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jpe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rot="4500000">
            <a:off x="3289951" y="385882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16" name="文本框 15"/>
          <p:cNvSpPr txBox="1"/>
          <p:nvPr/>
        </p:nvSpPr>
        <p:spPr>
          <a:xfrm>
            <a:off x="450850" y="2016125"/>
            <a:ext cx="5307012" cy="384721"/>
          </a:xfrm>
          <a:prstGeom prst="rect">
            <a:avLst/>
          </a:prstGeom>
          <a:noFill/>
          <a:ln w="9525">
            <a:noFill/>
          </a:ln>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9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Phase-2</a:t>
            </a:r>
            <a:endParaRPr kumimoji="0" lang="zh-CN" altLang="en-US" sz="19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endParaRPr>
          </a:p>
        </p:txBody>
      </p:sp>
      <p:sp>
        <p:nvSpPr>
          <p:cNvPr id="17" name="文本框 16"/>
          <p:cNvSpPr txBox="1"/>
          <p:nvPr/>
        </p:nvSpPr>
        <p:spPr>
          <a:xfrm>
            <a:off x="445419" y="3634814"/>
            <a:ext cx="5516717" cy="338554"/>
          </a:xfrm>
          <a:prstGeom prst="rect">
            <a:avLst/>
          </a:prstGeom>
          <a:noFill/>
          <a:ln w="9525">
            <a:noFill/>
          </a:ln>
        </p:spPr>
        <p:txBody>
          <a:bodyPr wrap="square">
            <a:spAutoFit/>
          </a:bodyPr>
          <a:lstStyle/>
          <a:p>
            <a:pPr marL="285750" marR="0" lvl="0" indent="-285750" algn="l" defTabSz="685800" rtl="0" eaLnBrk="1" fontAlgn="base" latinLnBrk="0" hangingPunct="1">
              <a:lnSpc>
                <a:spcPct val="100000"/>
              </a:lnSpc>
              <a:spcBef>
                <a:spcPct val="0"/>
              </a:spcBef>
              <a:spcAft>
                <a:spcPct val="0"/>
              </a:spcAft>
              <a:buClrTx/>
              <a:buSzTx/>
              <a:buFont typeface="Wingdings" panose="05000000000000000000" pitchFamily="2" charset="2"/>
              <a:buChar char="n"/>
              <a:defRPr/>
            </a:pPr>
            <a:r>
              <a:rPr lang="en-US" altLang="zh-CN" sz="1600" noProof="0" dirty="0">
                <a:solidFill>
                  <a:prstClr val="black"/>
                </a:solidFill>
                <a:ea typeface="字魂59号-创粗黑" panose="02010600030101010101" charset="-122"/>
                <a:cs typeface="Arial" panose="020B0604020202020204" pitchFamily="34" charset="0"/>
                <a:sym typeface="+mn-lt"/>
              </a:rPr>
              <a:t>Zhu </a:t>
            </a:r>
            <a:r>
              <a:rPr lang="en-US" altLang="zh-CN" sz="1600" noProof="0" dirty="0" err="1">
                <a:solidFill>
                  <a:prstClr val="black"/>
                </a:solidFill>
                <a:ea typeface="字魂59号-创粗黑" panose="02010600030101010101" charset="-122"/>
                <a:cs typeface="Arial" panose="020B0604020202020204" pitchFamily="34" charset="0"/>
                <a:sym typeface="+mn-lt"/>
              </a:rPr>
              <a:t>Zhu</a:t>
            </a:r>
            <a:r>
              <a:rPr lang="en-US" altLang="zh-CN" sz="1600" noProof="0" dirty="0">
                <a:solidFill>
                  <a:prstClr val="black"/>
                </a:solidFill>
                <a:ea typeface="字魂59号-创粗黑" panose="02010600030101010101" charset="-122"/>
                <a:cs typeface="Arial" panose="020B0604020202020204" pitchFamily="34" charset="0"/>
                <a:sym typeface="+mn-lt"/>
              </a:rPr>
              <a:t>, </a:t>
            </a:r>
            <a:r>
              <a:rPr lang="en-US" altLang="zh-CN" sz="1600" noProof="0" dirty="0" err="1">
                <a:solidFill>
                  <a:prstClr val="black"/>
                </a:solidFill>
                <a:ea typeface="字魂59号-创粗黑" panose="02010600030101010101" charset="-122"/>
                <a:cs typeface="Arial" panose="020B0604020202020204" pitchFamily="34" charset="0"/>
                <a:sym typeface="+mn-lt"/>
              </a:rPr>
              <a:t>Junnan</a:t>
            </a:r>
            <a:r>
              <a:rPr lang="en-US" altLang="zh-CN" sz="1600" noProof="0" dirty="0">
                <a:solidFill>
                  <a:prstClr val="black"/>
                </a:solidFill>
                <a:ea typeface="字魂59号-创粗黑" panose="02010600030101010101" charset="-122"/>
                <a:cs typeface="Arial" panose="020B0604020202020204" pitchFamily="34" charset="0"/>
                <a:sym typeface="+mn-lt"/>
              </a:rPr>
              <a:t> Liu, </a:t>
            </a:r>
            <a:r>
              <a:rPr lang="en-US" altLang="zh-CN" sz="1600" noProof="0" dirty="0" err="1">
                <a:solidFill>
                  <a:prstClr val="black"/>
                </a:solidFill>
                <a:ea typeface="字魂59号-创粗黑" panose="02010600030101010101" charset="-122"/>
                <a:cs typeface="Arial" panose="020B0604020202020204" pitchFamily="34" charset="0"/>
                <a:sym typeface="+mn-lt"/>
              </a:rPr>
              <a:t>Chenglong</a:t>
            </a:r>
            <a:r>
              <a:rPr lang="en-US" altLang="zh-CN" sz="1600" noProof="0" dirty="0">
                <a:solidFill>
                  <a:prstClr val="black"/>
                </a:solidFill>
                <a:ea typeface="字魂59号-创粗黑" panose="02010600030101010101" charset="-122"/>
                <a:cs typeface="Arial" panose="020B0604020202020204" pitchFamily="34" charset="0"/>
                <a:sym typeface="+mn-lt"/>
              </a:rPr>
              <a:t> guan, </a:t>
            </a:r>
            <a:r>
              <a:rPr lang="en-US" altLang="zh-CN" sz="1600" noProof="0" dirty="0" err="1">
                <a:solidFill>
                  <a:prstClr val="black"/>
                </a:solidFill>
                <a:ea typeface="字魂59号-创粗黑" panose="02010600030101010101" charset="-122"/>
                <a:cs typeface="Arial" panose="020B0604020202020204" pitchFamily="34" charset="0"/>
                <a:sym typeface="+mn-lt"/>
              </a:rPr>
              <a:t>Longfei</a:t>
            </a:r>
            <a:r>
              <a:rPr lang="en-US" altLang="zh-CN" sz="1600" noProof="0" dirty="0">
                <a:solidFill>
                  <a:prstClr val="black"/>
                </a:solidFill>
                <a:ea typeface="字魂59号-创粗黑" panose="02010600030101010101" charset="-122"/>
                <a:cs typeface="Arial" panose="020B0604020202020204" pitchFamily="34" charset="0"/>
                <a:sym typeface="+mn-lt"/>
              </a:rPr>
              <a:t> Zou</a:t>
            </a:r>
            <a:endParaRPr kumimoji="0" lang="zh-CN" altLang="en-US" sz="16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endParaRPr>
          </a:p>
        </p:txBody>
      </p:sp>
      <p:sp>
        <p:nvSpPr>
          <p:cNvPr id="18" name="文本框 17"/>
          <p:cNvSpPr txBox="1"/>
          <p:nvPr/>
        </p:nvSpPr>
        <p:spPr>
          <a:xfrm>
            <a:off x="445419" y="3330485"/>
            <a:ext cx="2371725" cy="337185"/>
          </a:xfrm>
          <a:prstGeom prst="rect">
            <a:avLst/>
          </a:prstGeom>
          <a:noFill/>
          <a:ln w="9525">
            <a:noFill/>
          </a:ln>
        </p:spPr>
        <p:txBody>
          <a:bodyPr>
            <a:spAutoFit/>
          </a:bodyPr>
          <a:lstStyle/>
          <a:p>
            <a:pPr marL="285750" marR="0" lvl="0" indent="-285750" algn="l" defTabSz="6858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en-US" altLang="zh-CN" sz="16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Group 27</a:t>
            </a:r>
            <a:endParaRPr kumimoji="0" lang="zh-CN" altLang="en-US" sz="16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endParaRPr>
          </a:p>
        </p:txBody>
      </p:sp>
      <p:sp>
        <p:nvSpPr>
          <p:cNvPr id="19" name="文本框 18"/>
          <p:cNvSpPr txBox="1"/>
          <p:nvPr/>
        </p:nvSpPr>
        <p:spPr>
          <a:xfrm>
            <a:off x="450850" y="3952115"/>
            <a:ext cx="3070225" cy="337185"/>
          </a:xfrm>
          <a:prstGeom prst="rect">
            <a:avLst/>
          </a:prstGeom>
          <a:noFill/>
          <a:ln w="9525">
            <a:noFill/>
          </a:ln>
        </p:spPr>
        <p:txBody>
          <a:bodyPr>
            <a:spAutoFit/>
          </a:bodyPr>
          <a:lstStyle/>
          <a:p>
            <a:pPr marL="285750" marR="0" lvl="0" indent="-285750" algn="l" defTabSz="6858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en-US" altLang="zh-CN" sz="16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13/03/2024</a:t>
            </a:r>
            <a:endParaRPr kumimoji="0" lang="zh-CN" altLang="en-US" sz="16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endParaRPr>
          </a:p>
        </p:txBody>
      </p:sp>
      <p:sp>
        <p:nvSpPr>
          <p:cNvPr id="4" name="椭圆 3"/>
          <p:cNvSpPr/>
          <p:nvPr/>
        </p:nvSpPr>
        <p:spPr>
          <a:xfrm rot="1800000">
            <a:off x="6695036" y="2153963"/>
            <a:ext cx="5713384" cy="492533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20" name="椭圆 19"/>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cxnSp>
        <p:nvCxnSpPr>
          <p:cNvPr id="6" name="直接连接符 5"/>
          <p:cNvCxnSpPr/>
          <p:nvPr/>
        </p:nvCxnSpPr>
        <p:spPr>
          <a:xfrm>
            <a:off x="527539" y="2536581"/>
            <a:ext cx="18991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45419" y="857321"/>
            <a:ext cx="6395251" cy="1200329"/>
          </a:xfrm>
          <a:prstGeom prst="rect">
            <a:avLst/>
          </a:prstGeom>
          <a:noFill/>
        </p:spPr>
        <p:txBody>
          <a:bodyPr wrap="square">
            <a:spAutoFit/>
          </a:bodyPr>
          <a:lstStyle/>
          <a:p>
            <a:pPr lvl="0" eaLnBrk="1" fontAlgn="auto" hangingPunct="1">
              <a:spcBef>
                <a:spcPts val="0"/>
              </a:spcBef>
              <a:spcAft>
                <a:spcPts val="0"/>
              </a:spcAft>
              <a:defRPr/>
            </a:pPr>
            <a:r>
              <a:rPr lang="en-US" altLang="zh-CN" sz="3600" dirty="0">
                <a:solidFill>
                  <a:prstClr val="black">
                    <a:lumMod val="85000"/>
                    <a:lumOff val="15000"/>
                  </a:prstClr>
                </a:solidFill>
                <a:ea typeface="字魂59号-创粗黑" panose="02010600030101010101" charset="-122"/>
                <a:cs typeface="Arial" panose="020B0604020202020204" pitchFamily="34" charset="0"/>
                <a:sym typeface="+mn-lt"/>
              </a:rPr>
              <a:t>EMG-driven Quadcopter Agricultural Irrigation System</a:t>
            </a:r>
            <a:endParaRPr kumimoji="0" lang="zh-CN" altLang="en-US" sz="36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ppt_x</p:attrName>
                                        </p:attrNameLst>
                                      </p:cBhvr>
                                      <p:tavLst>
                                        <p:tav tm="0">
                                          <p:val>
                                            <p:strVal val="#ppt_x"/>
                                          </p:val>
                                        </p:tav>
                                        <p:tav tm="100000">
                                          <p:val>
                                            <p:strVal val="#ppt_x"/>
                                          </p:val>
                                        </p:tav>
                                      </p:tavLst>
                                    </p:anim>
                                    <p:anim calcmode="lin" valueType="num">
                                      <p:cBhvr>
                                        <p:cTn id="8" dur="250" fill="hold"/>
                                        <p:tgtEl>
                                          <p:spTgt spid="15"/>
                                        </p:tgtEl>
                                        <p:attrNameLst>
                                          <p:attrName>ppt_y</p:attrName>
                                        </p:attrNameLst>
                                      </p:cBhvr>
                                      <p:tavLst>
                                        <p:tav tm="0">
                                          <p:val>
                                            <p:strVal val="#ppt_y-#ppt_h/2"/>
                                          </p:val>
                                        </p:tav>
                                        <p:tav tm="100000">
                                          <p:val>
                                            <p:strVal val="#ppt_y"/>
                                          </p:val>
                                        </p:tav>
                                      </p:tavLst>
                                    </p:anim>
                                    <p:anim calcmode="lin" valueType="num">
                                      <p:cBhvr>
                                        <p:cTn id="9" dur="250" fill="hold"/>
                                        <p:tgtEl>
                                          <p:spTgt spid="15"/>
                                        </p:tgtEl>
                                        <p:attrNameLst>
                                          <p:attrName>ppt_w</p:attrName>
                                        </p:attrNameLst>
                                      </p:cBhvr>
                                      <p:tavLst>
                                        <p:tav tm="0">
                                          <p:val>
                                            <p:strVal val="#ppt_w"/>
                                          </p:val>
                                        </p:tav>
                                        <p:tav tm="100000">
                                          <p:val>
                                            <p:strVal val="#ppt_w"/>
                                          </p:val>
                                        </p:tav>
                                      </p:tavLst>
                                    </p:anim>
                                    <p:anim calcmode="lin" valueType="num">
                                      <p:cBhvr>
                                        <p:cTn id="10" dur="250" fill="hold"/>
                                        <p:tgtEl>
                                          <p:spTgt spid="15"/>
                                        </p:tgtEl>
                                        <p:attrNameLst>
                                          <p:attrName>ppt_h</p:attrName>
                                        </p:attrNameLst>
                                      </p:cBhvr>
                                      <p:tavLst>
                                        <p:tav tm="0">
                                          <p:val>
                                            <p:fltVal val="0"/>
                                          </p:val>
                                        </p:tav>
                                        <p:tav tm="100000">
                                          <p:val>
                                            <p:strVal val="#ppt_h"/>
                                          </p:val>
                                        </p:tav>
                                      </p:tavLst>
                                    </p:anim>
                                  </p:childTnLst>
                                </p:cTn>
                              </p:par>
                            </p:childTnLst>
                          </p:cTn>
                        </p:par>
                        <p:par>
                          <p:cTn id="11" fill="hold">
                            <p:stCondLst>
                              <p:cond delay="495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p:stCondLst>
                              <p:cond delay="5450"/>
                            </p:stCondLst>
                            <p:childTnLst>
                              <p:par>
                                <p:cTn id="16" presetID="2" presetClass="entr" presetSubtype="4" decel="10000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par>
                          <p:cTn id="20" fill="hold">
                            <p:stCondLst>
                              <p:cond delay="5950"/>
                            </p:stCondLst>
                            <p:childTnLst>
                              <p:par>
                                <p:cTn id="21" presetID="2" presetClass="entr" presetSubtype="4" decel="10000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p:stCondLst>
                              <p:cond delay="6450"/>
                            </p:stCondLst>
                            <p:childTnLst>
                              <p:par>
                                <p:cTn id="26" presetID="2" presetClass="entr" presetSubtype="4" decel="1000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7" name="椭圆 36"/>
          <p:cNvSpPr/>
          <p:nvPr/>
        </p:nvSpPr>
        <p:spPr>
          <a:xfrm rot="4500000">
            <a:off x="335161" y="482155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41" name="椭圆 40"/>
          <p:cNvSpPr/>
          <p:nvPr/>
        </p:nvSpPr>
        <p:spPr>
          <a:xfrm rot="4500000">
            <a:off x="7511874" y="3783279"/>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grpSp>
        <p:nvGrpSpPr>
          <p:cNvPr id="3" name="组合 2"/>
          <p:cNvGrpSpPr/>
          <p:nvPr/>
        </p:nvGrpSpPr>
        <p:grpSpPr>
          <a:xfrm>
            <a:off x="-498530" y="1243"/>
            <a:ext cx="8409305" cy="979805"/>
            <a:chOff x="-498530" y="1243"/>
            <a:chExt cx="8409305" cy="979805"/>
          </a:xfrm>
        </p:grpSpPr>
        <p:sp>
          <p:nvSpPr>
            <p:cNvPr id="40" name="文本框 39"/>
            <p:cNvSpPr txBox="1"/>
            <p:nvPr/>
          </p:nvSpPr>
          <p:spPr>
            <a:xfrm>
              <a:off x="706065" y="68553"/>
              <a:ext cx="7204710" cy="912495"/>
            </a:xfrm>
            <a:prstGeom prst="rect">
              <a:avLst/>
            </a:prstGeom>
            <a:noFill/>
          </p:spPr>
          <p:txBody>
            <a:bodyPr wrap="square">
              <a:noAutofit/>
            </a:bodyPr>
            <a:lstStyle/>
            <a:p>
              <a:pPr marL="0" marR="0" lvl="0" algn="ctr" defTabSz="685800" rtl="0" latinLnBrk="0">
                <a:lnSpc>
                  <a:spcPct val="100000"/>
                </a:lnSpc>
                <a:spcBef>
                  <a:spcPts val="0"/>
                </a:spcBef>
                <a:buClrTx/>
                <a:buSzTx/>
                <a:buFontTx/>
                <a:buNone/>
                <a:defRPr/>
              </a:pPr>
              <a:r>
                <a:rPr kumimoji="0" sz="2400" i="0" u="none" strike="noStrike" kern="1200" cap="none" spc="0" normalizeH="0" baseline="0" noProof="0" dirty="0">
                  <a:ln>
                    <a:noFill/>
                  </a:ln>
                  <a:solidFill>
                    <a:prstClr val="black"/>
                  </a:solidFill>
                  <a:effectLst/>
                  <a:uLnTx/>
                  <a:uFillTx/>
                  <a:sym typeface="+mn-lt"/>
                </a:rPr>
                <a:t>Profile of the disabled population and current employment situation</a:t>
              </a:r>
            </a:p>
          </p:txBody>
        </p:sp>
        <p:sp>
          <p:nvSpPr>
            <p:cNvPr id="42" name="椭圆 41"/>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grpSp>
      <p:graphicFrame>
        <p:nvGraphicFramePr>
          <p:cNvPr id="5" name="图表 14"/>
          <p:cNvGraphicFramePr/>
          <p:nvPr>
            <p:custDataLst>
              <p:tags r:id="rId1"/>
            </p:custDataLst>
            <p:extLst>
              <p:ext uri="{D42A27DB-BD31-4B8C-83A1-F6EECF244321}">
                <p14:modId xmlns:p14="http://schemas.microsoft.com/office/powerpoint/2010/main" val="2767291813"/>
              </p:ext>
            </p:extLst>
          </p:nvPr>
        </p:nvGraphicFramePr>
        <p:xfrm>
          <a:off x="4431665" y="927735"/>
          <a:ext cx="3725545" cy="31394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图表 12"/>
          <p:cNvGraphicFramePr/>
          <p:nvPr>
            <p:custDataLst>
              <p:tags r:id="rId2"/>
            </p:custDataLst>
            <p:extLst>
              <p:ext uri="{D42A27DB-BD31-4B8C-83A1-F6EECF244321}">
                <p14:modId xmlns:p14="http://schemas.microsoft.com/office/powerpoint/2010/main" val="2691761234"/>
              </p:ext>
            </p:extLst>
          </p:nvPr>
        </p:nvGraphicFramePr>
        <p:xfrm>
          <a:off x="1207770" y="927735"/>
          <a:ext cx="3223895" cy="3138805"/>
        </p:xfrm>
        <a:graphic>
          <a:graphicData uri="http://schemas.openxmlformats.org/drawingml/2006/chart">
            <c:chart xmlns:c="http://schemas.openxmlformats.org/drawingml/2006/chart" xmlns:r="http://schemas.openxmlformats.org/officeDocument/2006/relationships" r:id="rId7"/>
          </a:graphicData>
        </a:graphic>
      </p:graphicFrame>
      <p:sp>
        <p:nvSpPr>
          <p:cNvPr id="2" name="文本框 1"/>
          <p:cNvSpPr txBox="1"/>
          <p:nvPr>
            <p:custDataLst>
              <p:tags r:id="rId3"/>
            </p:custDataLst>
          </p:nvPr>
        </p:nvSpPr>
        <p:spPr>
          <a:xfrm>
            <a:off x="1207770" y="4136390"/>
            <a:ext cx="6978015" cy="491490"/>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sz="13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rPr>
              <a:t>Figure 1-Disability Prevalence in the General Population and Employment Rates Among Persons with Disabilities of Working Age, in 2018</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12" name="文本框 4"/>
          <p:cNvSpPr txBox="1"/>
          <p:nvPr/>
        </p:nvSpPr>
        <p:spPr>
          <a:xfrm>
            <a:off x="106680" y="81280"/>
            <a:ext cx="7442200" cy="768350"/>
          </a:xfrm>
          <a:prstGeom prst="rect">
            <a:avLst/>
          </a:prstGeom>
          <a:noFill/>
          <a:ln w="9525">
            <a:noFill/>
          </a:ln>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Comparison of U.S. Views</a:t>
            </a:r>
          </a:p>
        </p:txBody>
      </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2" name="矩形 1"/>
          <p:cNvSpPr/>
          <p:nvPr/>
        </p:nvSpPr>
        <p:spPr>
          <a:xfrm>
            <a:off x="2143760" y="1526540"/>
            <a:ext cx="878840" cy="1198880"/>
          </a:xfrm>
          <a:prstGeom prst="rect">
            <a:avLst/>
          </a:prstGeom>
          <a:solidFill>
            <a:srgbClr val="FFFFFF"/>
          </a:solidFill>
          <a:ln>
            <a:noFill/>
          </a:ln>
        </p:spPr>
        <p:txBody>
          <a:bodyPr wrap="none" rtlCol="0" anchor="t">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zh-CN" altLang="en-US" sz="7200" b="1" i="0" u="none" strike="noStrike" kern="1200" cap="none" spc="0" normalizeH="0" baseline="0" noProof="0">
                <a:ln w="22225">
                  <a:solidFill>
                    <a:srgbClr val="B2B2B2"/>
                  </a:solidFill>
                  <a:prstDash val="solid"/>
                </a:ln>
                <a:solidFill>
                  <a:srgbClr val="FF6363"/>
                </a:solidFill>
                <a:effectLst/>
                <a:uLnTx/>
                <a:uFillTx/>
                <a:cs typeface="Arial" panose="020B0604020202020204" pitchFamily="34" charset="0"/>
              </a:rPr>
              <a:t>×</a:t>
            </a:r>
          </a:p>
        </p:txBody>
      </p:sp>
      <p:sp>
        <p:nvSpPr>
          <p:cNvPr id="3" name="矩形 2"/>
          <p:cNvSpPr/>
          <p:nvPr>
            <p:custDataLst>
              <p:tags r:id="rId1"/>
            </p:custDataLst>
          </p:nvPr>
        </p:nvSpPr>
        <p:spPr>
          <a:xfrm>
            <a:off x="2143760" y="2924175"/>
            <a:ext cx="784225" cy="1213485"/>
          </a:xfrm>
          <a:prstGeom prst="rect">
            <a:avLst/>
          </a:prstGeom>
          <a:noFill/>
          <a:ln>
            <a:noFill/>
          </a:ln>
        </p:spPr>
        <p:txBody>
          <a:bodyPr wrap="none" rtlCol="0" anchor="t">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en-US" altLang="zh-CN" sz="7200" b="1" i="0" u="none" strike="noStrike" kern="1200" cap="none" spc="0" normalizeH="0" baseline="0" noProof="0">
                <a:ln w="22225">
                  <a:solidFill>
                    <a:srgbClr val="B2B2B2"/>
                  </a:solidFill>
                  <a:prstDash val="solid"/>
                </a:ln>
                <a:solidFill>
                  <a:srgbClr val="FF6363"/>
                </a:solidFill>
                <a:effectLst/>
                <a:uLnTx/>
                <a:uFillTx/>
                <a:cs typeface="Arial" panose="020B0604020202020204" pitchFamily="34" charset="0"/>
              </a:rPr>
              <a:t>√</a:t>
            </a:r>
          </a:p>
        </p:txBody>
      </p:sp>
      <p:sp>
        <p:nvSpPr>
          <p:cNvPr id="6" name="文本框 5">
            <a:extLst>
              <a:ext uri="{FF2B5EF4-FFF2-40B4-BE49-F238E27FC236}">
                <a16:creationId xmlns:a16="http://schemas.microsoft.com/office/drawing/2014/main" id="{AA537A61-65B8-0A73-3A6A-1933EA648602}"/>
              </a:ext>
            </a:extLst>
          </p:cNvPr>
          <p:cNvSpPr txBox="1"/>
          <p:nvPr/>
        </p:nvSpPr>
        <p:spPr>
          <a:xfrm>
            <a:off x="3298666" y="1979786"/>
            <a:ext cx="3289935" cy="400110"/>
          </a:xfrm>
          <a:prstGeom prst="rect">
            <a:avLst/>
          </a:prstGeom>
          <a:noFill/>
        </p:spPr>
        <p:txBody>
          <a:bodyPr wrap="square" rtlCol="0">
            <a:spAutoFit/>
          </a:bodyPr>
          <a:lstStyle/>
          <a:p>
            <a:r>
              <a:rPr lang="en-US" altLang="zh-CN" sz="2000" dirty="0"/>
              <a:t>Equality of opportunity</a:t>
            </a:r>
          </a:p>
        </p:txBody>
      </p:sp>
      <p:sp>
        <p:nvSpPr>
          <p:cNvPr id="8" name="文本框 7">
            <a:extLst>
              <a:ext uri="{FF2B5EF4-FFF2-40B4-BE49-F238E27FC236}">
                <a16:creationId xmlns:a16="http://schemas.microsoft.com/office/drawing/2014/main" id="{921514C3-7A35-B6A7-37EF-520C01141164}"/>
              </a:ext>
            </a:extLst>
          </p:cNvPr>
          <p:cNvSpPr txBox="1"/>
          <p:nvPr/>
        </p:nvSpPr>
        <p:spPr>
          <a:xfrm>
            <a:off x="3283403" y="3309997"/>
            <a:ext cx="3289935" cy="400110"/>
          </a:xfrm>
          <a:prstGeom prst="rect">
            <a:avLst/>
          </a:prstGeom>
          <a:noFill/>
        </p:spPr>
        <p:txBody>
          <a:bodyPr wrap="square" rtlCol="0">
            <a:spAutoFit/>
          </a:bodyPr>
          <a:lstStyle/>
          <a:p>
            <a:r>
              <a:rPr lang="en-US" altLang="zh-CN" sz="2000" dirty="0"/>
              <a:t>Equality of results</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椭圆 49"/>
          <p:cNvSpPr/>
          <p:nvPr/>
        </p:nvSpPr>
        <p:spPr>
          <a:xfrm>
            <a:off x="4992688" y="-2068901"/>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字魂5号-无外润黑体"/>
              <a:ea typeface="字魂59号-创粗黑" panose="02010600030101010101" charset="-122"/>
              <a:cs typeface="+mn-ea"/>
              <a:sym typeface="+mn-lt"/>
            </a:endParaRPr>
          </a:p>
        </p:txBody>
      </p:sp>
      <p:grpSp>
        <p:nvGrpSpPr>
          <p:cNvPr id="44" name="组合 43"/>
          <p:cNvGrpSpPr/>
          <p:nvPr/>
        </p:nvGrpSpPr>
        <p:grpSpPr>
          <a:xfrm>
            <a:off x="-498530" y="1243"/>
            <a:ext cx="8175110" cy="1204595"/>
            <a:chOff x="-498530" y="1243"/>
            <a:chExt cx="8175110" cy="1204595"/>
          </a:xfrm>
        </p:grpSpPr>
        <p:sp>
          <p:nvSpPr>
            <p:cNvPr id="45" name="文本框 44"/>
            <p:cNvSpPr txBox="1"/>
            <p:nvPr/>
          </p:nvSpPr>
          <p:spPr>
            <a:xfrm>
              <a:off x="498420" y="106018"/>
              <a:ext cx="7178160" cy="1099820"/>
            </a:xfrm>
            <a:prstGeom prst="rect">
              <a:avLst/>
            </a:prstGeom>
            <a:noFill/>
          </p:spPr>
          <p:txBody>
            <a:bodyPr wrap="square">
              <a:no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4D4D4D">
                      <a:lumMod val="75000"/>
                    </a:srgbClr>
                  </a:solidFill>
                  <a:effectLst/>
                  <a:uLnTx/>
                  <a:uFillTx/>
                  <a:ea typeface="字魂59号-创粗黑" panose="02010600030101010101" charset="-122"/>
                  <a:cs typeface="Arial" panose="020B0604020202020204" pitchFamily="34" charset="0"/>
                  <a:sym typeface="+mn-lt"/>
                </a:rPr>
                <a:t>Technical aids for the employment of persons with disabilities</a:t>
              </a:r>
              <a:r>
                <a:rPr kumimoji="0" lang="en-US" altLang="zh-CN" sz="2400" b="0" i="0" u="none" strike="noStrike" kern="1200" cap="none" spc="0" normalizeH="0" baseline="0" noProof="0" dirty="0">
                  <a:ln>
                    <a:noFill/>
                  </a:ln>
                  <a:solidFill>
                    <a:srgbClr val="4D4D4D">
                      <a:lumMod val="75000"/>
                    </a:srgbClr>
                  </a:solidFill>
                  <a:effectLst/>
                  <a:uLnTx/>
                  <a:uFillTx/>
                  <a:ea typeface="字魂59号-创粗黑" panose="02010600030101010101" charset="-122"/>
                  <a:cs typeface="Arial" panose="020B0604020202020204" pitchFamily="34" charset="0"/>
                  <a:sym typeface="+mn-lt"/>
                </a:rPr>
                <a:t>——EMG</a:t>
              </a:r>
            </a:p>
          </p:txBody>
        </p:sp>
        <p:sp>
          <p:nvSpPr>
            <p:cNvPr id="46" name="椭圆 45"/>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grpSp>
      <p:sp>
        <p:nvSpPr>
          <p:cNvPr id="48" name="椭圆 47"/>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27" name="文本框 26"/>
          <p:cNvSpPr txBox="1"/>
          <p:nvPr/>
        </p:nvSpPr>
        <p:spPr>
          <a:xfrm>
            <a:off x="624840" y="1713230"/>
            <a:ext cx="2645410" cy="1717675"/>
          </a:xfrm>
          <a:prstGeom prst="rect">
            <a:avLst/>
          </a:prstGeom>
          <a:noFill/>
        </p:spPr>
        <p:txBody>
          <a:bodyPr wrap="square" rtlCol="0">
            <a:no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EMG controls drones to help with agricultural irrigation tasks</a:t>
            </a:r>
          </a:p>
        </p:txBody>
      </p:sp>
      <p:pic>
        <p:nvPicPr>
          <p:cNvPr id="29" name="图片 28"/>
          <p:cNvPicPr>
            <a:picLocks noChangeAspect="1"/>
          </p:cNvPicPr>
          <p:nvPr>
            <p:custDataLst>
              <p:tags r:id="rId1"/>
            </p:custDataLst>
          </p:nvPr>
        </p:nvPicPr>
        <p:blipFill>
          <a:blip r:embed="rId4"/>
          <a:stretch>
            <a:fillRect/>
          </a:stretch>
        </p:blipFill>
        <p:spPr>
          <a:xfrm>
            <a:off x="3529330" y="1589405"/>
            <a:ext cx="4008120"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3237" y="1485671"/>
            <a:ext cx="6562860" cy="1686380"/>
            <a:chOff x="4318880" y="1766424"/>
            <a:chExt cx="6568041" cy="1686745"/>
          </a:xfrm>
        </p:grpSpPr>
        <p:sp>
          <p:nvSpPr>
            <p:cNvPr id="11" name="文本框 2"/>
            <p:cNvSpPr txBox="1"/>
            <p:nvPr/>
          </p:nvSpPr>
          <p:spPr>
            <a:xfrm>
              <a:off x="4331795" y="2621992"/>
              <a:ext cx="6555126" cy="831177"/>
            </a:xfrm>
            <a:prstGeom prst="rect">
              <a:avLst/>
            </a:prstGeom>
            <a:noFill/>
            <a:ln w="9525">
              <a:noFill/>
            </a:ln>
          </p:spPr>
          <p:txBody>
            <a:bodyPr wrap="square">
              <a:spAutoFit/>
            </a:bodyPr>
            <a:lstStyle/>
            <a:p>
              <a:pPr defTabSz="685800" eaLnBrk="1" fontAlgn="auto" hangingPunct="1">
                <a:spcBef>
                  <a:spcPts val="0"/>
                </a:spcBef>
                <a:spcAft>
                  <a:spcPts val="0"/>
                </a:spcAft>
                <a:defRPr/>
              </a:pPr>
              <a:r>
                <a:rPr lang="en-US" altLang="zh-CN" sz="4800" dirty="0">
                  <a:solidFill>
                    <a:prstClr val="black">
                      <a:lumMod val="85000"/>
                      <a:lumOff val="15000"/>
                    </a:prstClr>
                  </a:solidFill>
                  <a:cs typeface="Arial" panose="020B0604020202020204" pitchFamily="34" charset="0"/>
                  <a:sym typeface="+mn-lt"/>
                </a:rPr>
                <a:t>System Explanation</a:t>
              </a:r>
              <a:endParaRPr lang="zh-CN" altLang="en-US" sz="4800" dirty="0">
                <a:solidFill>
                  <a:prstClr val="black">
                    <a:lumMod val="85000"/>
                    <a:lumOff val="15000"/>
                  </a:prstClr>
                </a:solidFill>
                <a:cs typeface="Arial" panose="020B0604020202020204" pitchFamily="34" charset="0"/>
                <a:sym typeface="+mn-lt"/>
              </a:endParaRPr>
            </a:p>
          </p:txBody>
        </p:sp>
        <p:sp>
          <p:nvSpPr>
            <p:cNvPr id="12" name="文本框 4"/>
            <p:cNvSpPr txBox="1"/>
            <p:nvPr/>
          </p:nvSpPr>
          <p:spPr>
            <a:xfrm>
              <a:off x="4318880" y="1766424"/>
              <a:ext cx="4026954" cy="715736"/>
            </a:xfrm>
            <a:prstGeom prst="rect">
              <a:avLst/>
            </a:prstGeom>
            <a:noFill/>
            <a:ln w="9525">
              <a:noFill/>
            </a:ln>
          </p:spPr>
          <p:txBody>
            <a:bodyPr wrap="square">
              <a:spAutoFit/>
            </a:bodyPr>
            <a:lstStyle/>
            <a:p>
              <a:pPr defTabSz="685800" eaLnBrk="1" hangingPunct="1"/>
              <a:r>
                <a:rPr lang="en-US" altLang="zh-CN" sz="4050" dirty="0">
                  <a:solidFill>
                    <a:prstClr val="black">
                      <a:lumMod val="85000"/>
                      <a:lumOff val="15000"/>
                    </a:prstClr>
                  </a:solidFill>
                  <a:cs typeface="Arial" panose="020B0604020202020204" pitchFamily="34" charset="0"/>
                  <a:sym typeface="+mn-lt"/>
                </a:rPr>
                <a:t>PART</a:t>
              </a:r>
              <a:r>
                <a:rPr lang="en-US" altLang="zh-CN" sz="3600" dirty="0">
                  <a:solidFill>
                    <a:prstClr val="black">
                      <a:lumMod val="85000"/>
                      <a:lumOff val="15000"/>
                    </a:prstClr>
                  </a:solidFill>
                  <a:cs typeface="Arial" panose="020B0604020202020204" pitchFamily="34" charset="0"/>
                  <a:sym typeface="+mn-lt"/>
                </a:rPr>
                <a:t> </a:t>
              </a:r>
              <a:r>
                <a:rPr lang="en-US" altLang="zh-CN" sz="4050" dirty="0">
                  <a:solidFill>
                    <a:prstClr val="black">
                      <a:lumMod val="85000"/>
                      <a:lumOff val="15000"/>
                    </a:prstClr>
                  </a:solidFill>
                  <a:cs typeface="Arial" panose="020B0604020202020204" pitchFamily="34" charset="0"/>
                  <a:sym typeface="+mn-lt"/>
                </a:rPr>
                <a:t>THREE</a:t>
              </a:r>
              <a:endParaRPr lang="zh-CN" altLang="en-US" sz="3600" dirty="0">
                <a:solidFill>
                  <a:prstClr val="black">
                    <a:lumMod val="85000"/>
                    <a:lumOff val="15000"/>
                  </a:prstClr>
                </a:solidFill>
                <a:cs typeface="Arial" panose="020B0604020202020204" pitchFamily="34" charset="0"/>
                <a:sym typeface="+mn-lt"/>
              </a:endParaRPr>
            </a:p>
          </p:txBody>
        </p:sp>
      </p:grpSp>
      <p:sp>
        <p:nvSpPr>
          <p:cNvPr id="13" name="椭圆 12"/>
          <p:cNvSpPr/>
          <p:nvPr/>
        </p:nvSpPr>
        <p:spPr>
          <a:xfrm rot="4500000">
            <a:off x="7078121"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字魂5号-无外润黑体"/>
              <a:cs typeface="+mn-ea"/>
              <a:sym typeface="+mn-lt"/>
            </a:endParaRPr>
          </a:p>
        </p:txBody>
      </p:sp>
      <p:sp>
        <p:nvSpPr>
          <p:cNvPr id="15" name="椭圆 14"/>
          <p:cNvSpPr/>
          <p:nvPr/>
        </p:nvSpPr>
        <p:spPr>
          <a:xfrm rot="4500000">
            <a:off x="7078121"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字魂5号-无外润黑体"/>
              <a:cs typeface="+mn-ea"/>
              <a:sym typeface="+mn-lt"/>
            </a:endParaRPr>
          </a:p>
        </p:txBody>
      </p:sp>
      <p:sp>
        <p:nvSpPr>
          <p:cNvPr id="16" name="椭圆 15"/>
          <p:cNvSpPr/>
          <p:nvPr/>
        </p:nvSpPr>
        <p:spPr>
          <a:xfrm>
            <a:off x="-1221298"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字魂5号-无外润黑体"/>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椭圆 10"/>
          <p:cNvSpPr/>
          <p:nvPr/>
        </p:nvSpPr>
        <p:spPr>
          <a:xfrm>
            <a:off x="819150" y="1673226"/>
            <a:ext cx="2363788" cy="2363788"/>
          </a:xfrm>
          <a:prstGeom prst="ellipse">
            <a:avLst/>
          </a:prstGeom>
          <a:blipFill>
            <a:blip r:embed="rId3"/>
            <a:stretch>
              <a:fillRect/>
            </a:stretch>
          </a:blipFill>
          <a:ln cmpd="dbl">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4D4D4D">
                  <a:lumMod val="75000"/>
                </a:srgbClr>
              </a:solidFill>
              <a:effectLst/>
              <a:uLnTx/>
              <a:uFillTx/>
              <a:latin typeface="字魂5号-无外润黑体"/>
              <a:ea typeface="字魂59号-创粗黑"/>
              <a:cs typeface="+mn-ea"/>
              <a:sym typeface="+mn-lt"/>
            </a:endParaRPr>
          </a:p>
        </p:txBody>
      </p:sp>
      <p:sp>
        <p:nvSpPr>
          <p:cNvPr id="12" name="椭圆 11"/>
          <p:cNvSpPr/>
          <p:nvPr/>
        </p:nvSpPr>
        <p:spPr>
          <a:xfrm>
            <a:off x="704850" y="1558926"/>
            <a:ext cx="2592388" cy="2592388"/>
          </a:xfrm>
          <a:prstGeom prst="ellipse">
            <a:avLst/>
          </a:prstGeom>
          <a:noFill/>
          <a:ln cmpd="sng">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cxnSp>
        <p:nvCxnSpPr>
          <p:cNvPr id="14" name="直接连接符 13"/>
          <p:cNvCxnSpPr>
            <a:stCxn id="12" idx="0"/>
            <a:endCxn id="18" idx="2"/>
          </p:cNvCxnSpPr>
          <p:nvPr/>
        </p:nvCxnSpPr>
        <p:spPr>
          <a:xfrm>
            <a:off x="2000251" y="1558925"/>
            <a:ext cx="2074863"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6"/>
            <a:endCxn id="21" idx="2"/>
          </p:cNvCxnSpPr>
          <p:nvPr/>
        </p:nvCxnSpPr>
        <p:spPr>
          <a:xfrm flipV="1">
            <a:off x="3297239" y="2851151"/>
            <a:ext cx="777875" cy="4763"/>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2" idx="4"/>
            <a:endCxn id="24" idx="2"/>
          </p:cNvCxnSpPr>
          <p:nvPr/>
        </p:nvCxnSpPr>
        <p:spPr>
          <a:xfrm flipV="1">
            <a:off x="2000251" y="4151313"/>
            <a:ext cx="2074863" cy="0"/>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075114" y="1198562"/>
            <a:ext cx="719137" cy="720725"/>
            <a:chOff x="3995936" y="1495374"/>
            <a:chExt cx="720080" cy="720080"/>
          </a:xfrm>
        </p:grpSpPr>
        <p:sp>
          <p:nvSpPr>
            <p:cNvPr id="18" name="椭圆 17"/>
            <p:cNvSpPr/>
            <p:nvPr/>
          </p:nvSpPr>
          <p:spPr>
            <a:xfrm>
              <a:off x="3995936" y="1495374"/>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31770" name="TextBox 9"/>
            <p:cNvSpPr txBox="1"/>
            <p:nvPr/>
          </p:nvSpPr>
          <p:spPr>
            <a:xfrm>
              <a:off x="4120587" y="1534221"/>
              <a:ext cx="510745" cy="522752"/>
            </a:xfrm>
            <a:prstGeom prst="rect">
              <a:avLst/>
            </a:prstGeom>
            <a:noFill/>
            <a:ln w="9525">
              <a:noFill/>
            </a:ln>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rPr>
                <a:t>01</a:t>
              </a:r>
              <a:endParaRPr kumimoji="0" lang="zh-CN" altLang="en-US"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endParaRPr>
            </a:p>
          </p:txBody>
        </p:sp>
      </p:grpSp>
      <p:grpSp>
        <p:nvGrpSpPr>
          <p:cNvPr id="20" name="组合 19"/>
          <p:cNvGrpSpPr/>
          <p:nvPr/>
        </p:nvGrpSpPr>
        <p:grpSpPr>
          <a:xfrm>
            <a:off x="4075112" y="2490790"/>
            <a:ext cx="719137" cy="719138"/>
            <a:chOff x="3995936" y="2786571"/>
            <a:chExt cx="720080" cy="720080"/>
          </a:xfrm>
        </p:grpSpPr>
        <p:sp>
          <p:nvSpPr>
            <p:cNvPr id="21" name="椭圆 20"/>
            <p:cNvSpPr/>
            <p:nvPr/>
          </p:nvSpPr>
          <p:spPr>
            <a:xfrm>
              <a:off x="3995936" y="2786571"/>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31768" name="TextBox 12"/>
            <p:cNvSpPr txBox="1"/>
            <p:nvPr/>
          </p:nvSpPr>
          <p:spPr>
            <a:xfrm>
              <a:off x="4059194" y="2839011"/>
              <a:ext cx="634338" cy="523905"/>
            </a:xfrm>
            <a:prstGeom prst="rect">
              <a:avLst/>
            </a:prstGeom>
            <a:noFill/>
            <a:ln w="9525">
              <a:noFill/>
            </a:ln>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rPr>
                <a:t>02</a:t>
              </a:r>
              <a:endParaRPr kumimoji="0" lang="zh-CN" altLang="en-US"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endParaRPr>
            </a:p>
          </p:txBody>
        </p:sp>
      </p:grpSp>
      <p:grpSp>
        <p:nvGrpSpPr>
          <p:cNvPr id="23" name="组合 22"/>
          <p:cNvGrpSpPr/>
          <p:nvPr/>
        </p:nvGrpSpPr>
        <p:grpSpPr>
          <a:xfrm>
            <a:off x="4075114" y="3790949"/>
            <a:ext cx="719138" cy="720725"/>
            <a:chOff x="3995936" y="4087662"/>
            <a:chExt cx="720080" cy="720080"/>
          </a:xfrm>
        </p:grpSpPr>
        <p:sp>
          <p:nvSpPr>
            <p:cNvPr id="24" name="椭圆 23"/>
            <p:cNvSpPr/>
            <p:nvPr/>
          </p:nvSpPr>
          <p:spPr>
            <a:xfrm>
              <a:off x="3995936" y="4087662"/>
              <a:ext cx="720080" cy="72008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31766" name="TextBox 15"/>
            <p:cNvSpPr txBox="1"/>
            <p:nvPr/>
          </p:nvSpPr>
          <p:spPr>
            <a:xfrm>
              <a:off x="4059191" y="4145426"/>
              <a:ext cx="634337" cy="522752"/>
            </a:xfrm>
            <a:prstGeom prst="rect">
              <a:avLst/>
            </a:prstGeom>
            <a:noFill/>
            <a:ln w="9525">
              <a:noFill/>
            </a:ln>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rPr>
                <a:t>03</a:t>
              </a:r>
              <a:endParaRPr kumimoji="0" lang="zh-CN" altLang="en-US" sz="2800" b="0" i="0" u="none" strike="noStrike" kern="1200" cap="none" spc="0" normalizeH="0" baseline="0" noProof="0" dirty="0">
                <a:ln>
                  <a:noFill/>
                </a:ln>
                <a:solidFill>
                  <a:prstClr val="white"/>
                </a:solidFill>
                <a:effectLst/>
                <a:uLnTx/>
                <a:uFillTx/>
                <a:latin typeface="字魂5号-无外润黑体"/>
                <a:ea typeface="微软雅黑" panose="020B0503020204020204" pitchFamily="34" charset="-122"/>
                <a:cs typeface="+mn-ea"/>
                <a:sym typeface="+mn-lt"/>
              </a:endParaRPr>
            </a:p>
          </p:txBody>
        </p:sp>
      </p:grpSp>
      <p:sp>
        <p:nvSpPr>
          <p:cNvPr id="27" name="矩形 26"/>
          <p:cNvSpPr/>
          <p:nvPr/>
        </p:nvSpPr>
        <p:spPr bwMode="auto">
          <a:xfrm>
            <a:off x="4918739" y="1385770"/>
            <a:ext cx="2020888" cy="338554"/>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Reducing Inequality</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9" name="矩形 28"/>
          <p:cNvSpPr/>
          <p:nvPr/>
        </p:nvSpPr>
        <p:spPr bwMode="auto">
          <a:xfrm>
            <a:off x="4918739" y="2692647"/>
            <a:ext cx="4025902" cy="33855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Promote Agricultural Production Efficiency</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31" name="矩形 30"/>
          <p:cNvSpPr/>
          <p:nvPr/>
        </p:nvSpPr>
        <p:spPr bwMode="auto">
          <a:xfrm>
            <a:off x="4918738" y="3888426"/>
            <a:ext cx="3562994" cy="58477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altLang="zh-CN"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Protecting the health of people with disabilities</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32" name="椭圆 31"/>
          <p:cNvSpPr/>
          <p:nvPr/>
        </p:nvSpPr>
        <p:spPr>
          <a:xfrm>
            <a:off x="5710240" y="-207813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grpSp>
        <p:nvGrpSpPr>
          <p:cNvPr id="2" name="组合 1"/>
          <p:cNvGrpSpPr/>
          <p:nvPr/>
        </p:nvGrpSpPr>
        <p:grpSpPr>
          <a:xfrm>
            <a:off x="-488730" y="-86922"/>
            <a:ext cx="7511120" cy="950759"/>
            <a:chOff x="-498530" y="1243"/>
            <a:chExt cx="6790429" cy="859534"/>
          </a:xfrm>
        </p:grpSpPr>
        <p:sp>
          <p:nvSpPr>
            <p:cNvPr id="3" name="文本框 2"/>
            <p:cNvSpPr txBox="1"/>
            <p:nvPr/>
          </p:nvSpPr>
          <p:spPr>
            <a:xfrm>
              <a:off x="580527" y="283189"/>
              <a:ext cx="5711372" cy="54257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3300" b="0" i="0" u="none" strike="noStrike" kern="1200" cap="none" spc="0" normalizeH="0" baseline="0" noProof="0" dirty="0">
                  <a:ln>
                    <a:noFill/>
                  </a:ln>
                  <a:solidFill>
                    <a:srgbClr val="4D4D4D">
                      <a:lumMod val="75000"/>
                    </a:srgbClr>
                  </a:solidFill>
                  <a:effectLst/>
                  <a:uLnTx/>
                  <a:uFillTx/>
                  <a:latin typeface="字魂5号-无外润黑体"/>
                  <a:ea typeface="字魂59号-创粗黑"/>
                  <a:cs typeface="+mn-ea"/>
                  <a:sym typeface="+mn-lt"/>
                </a:rPr>
                <a:t> </a:t>
              </a:r>
              <a:r>
                <a:rPr kumimoji="0" lang="en-US" altLang="zh-CN" sz="3300" b="0" i="0" u="none" strike="noStrike" kern="1200" cap="none" spc="0" normalizeH="0" baseline="0" noProof="0" dirty="0">
                  <a:ln>
                    <a:noFill/>
                  </a:ln>
                  <a:solidFill>
                    <a:srgbClr val="4D4D4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Aim of the System</a:t>
              </a:r>
              <a:endParaRPr kumimoji="0" lang="zh-CN" altLang="en-US" sz="3300" b="0" i="0" u="none" strike="noStrike" kern="1200" cap="none" spc="0" normalizeH="0" baseline="0" noProof="0" dirty="0">
                <a:ln>
                  <a:noFill/>
                </a:ln>
                <a:solidFill>
                  <a:srgbClr val="4D4D4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 name="椭圆 3"/>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grpSp>
      <p:sp>
        <p:nvSpPr>
          <p:cNvPr id="5" name="文本框 4"/>
          <p:cNvSpPr txBox="1"/>
          <p:nvPr/>
        </p:nvSpPr>
        <p:spPr>
          <a:xfrm>
            <a:off x="1351761" y="4174817"/>
            <a:ext cx="1694891"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prstClr val="black"/>
                </a:solidFill>
                <a:effectLst/>
                <a:uLnTx/>
                <a:uFillTx/>
                <a:latin typeface="字魂5号-无外润黑体"/>
                <a:ea typeface="微软雅黑" panose="020B0503020204020204" pitchFamily="34" charset="-122"/>
                <a:cs typeface="+mn-cs"/>
              </a:rPr>
              <a:t>Source: Bing AI</a:t>
            </a:r>
            <a:endParaRPr kumimoji="0" lang="zh-CN" altLang="en-US" sz="1350" b="0" i="0" u="none" strike="noStrike" kern="1200" cap="none" spc="0" normalizeH="0" baseline="0" noProof="0" dirty="0">
              <a:ln>
                <a:noFill/>
              </a:ln>
              <a:solidFill>
                <a:prstClr val="black"/>
              </a:solidFill>
              <a:effectLst/>
              <a:uLnTx/>
              <a:uFillTx/>
              <a:latin typeface="字魂5号-无外润黑体"/>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4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7" presetClass="entr" presetSubtype="1" fill="hold" grpId="0" nodeType="afterEffect">
                                  <p:stCondLst>
                                    <p:cond delay="0"/>
                                  </p:stCondLst>
                                  <p:iterate type="lt">
                                    <p:tmPct val="40000"/>
                                  </p:iterate>
                                  <p:childTnLst>
                                    <p:set>
                                      <p:cBhvr>
                                        <p:cTn id="26" dur="1" fill="hold">
                                          <p:stCondLst>
                                            <p:cond delay="0"/>
                                          </p:stCondLst>
                                        </p:cTn>
                                        <p:tgtEl>
                                          <p:spTgt spid="27"/>
                                        </p:tgtEl>
                                        <p:attrNameLst>
                                          <p:attrName>style.visibility</p:attrName>
                                        </p:attrNameLst>
                                      </p:cBhvr>
                                      <p:to>
                                        <p:strVal val="visible"/>
                                      </p:to>
                                    </p:set>
                                    <p:anim calcmode="lin" valueType="num">
                                      <p:cBhvr>
                                        <p:cTn id="27" dur="250" fill="hold"/>
                                        <p:tgtEl>
                                          <p:spTgt spid="27"/>
                                        </p:tgtEl>
                                        <p:attrNameLst>
                                          <p:attrName>ppt_x</p:attrName>
                                        </p:attrNameLst>
                                      </p:cBhvr>
                                      <p:tavLst>
                                        <p:tav tm="0">
                                          <p:val>
                                            <p:strVal val="#ppt_x"/>
                                          </p:val>
                                        </p:tav>
                                        <p:tav tm="100000">
                                          <p:val>
                                            <p:strVal val="#ppt_x"/>
                                          </p:val>
                                        </p:tav>
                                      </p:tavLst>
                                    </p:anim>
                                    <p:anim calcmode="lin" valueType="num">
                                      <p:cBhvr>
                                        <p:cTn id="28" dur="250" fill="hold"/>
                                        <p:tgtEl>
                                          <p:spTgt spid="27"/>
                                        </p:tgtEl>
                                        <p:attrNameLst>
                                          <p:attrName>ppt_y</p:attrName>
                                        </p:attrNameLst>
                                      </p:cBhvr>
                                      <p:tavLst>
                                        <p:tav tm="0">
                                          <p:val>
                                            <p:strVal val="#ppt_y-#ppt_h/2"/>
                                          </p:val>
                                        </p:tav>
                                        <p:tav tm="100000">
                                          <p:val>
                                            <p:strVal val="#ppt_y"/>
                                          </p:val>
                                        </p:tav>
                                      </p:tavLst>
                                    </p:anim>
                                    <p:anim calcmode="lin" valueType="num">
                                      <p:cBhvr>
                                        <p:cTn id="29" dur="250" fill="hold"/>
                                        <p:tgtEl>
                                          <p:spTgt spid="27"/>
                                        </p:tgtEl>
                                        <p:attrNameLst>
                                          <p:attrName>ppt_w</p:attrName>
                                        </p:attrNameLst>
                                      </p:cBhvr>
                                      <p:tavLst>
                                        <p:tav tm="0">
                                          <p:val>
                                            <p:strVal val="#ppt_w"/>
                                          </p:val>
                                        </p:tav>
                                        <p:tav tm="100000">
                                          <p:val>
                                            <p:strVal val="#ppt_w"/>
                                          </p:val>
                                        </p:tav>
                                      </p:tavLst>
                                    </p:anim>
                                    <p:anim calcmode="lin" valueType="num">
                                      <p:cBhvr>
                                        <p:cTn id="30" dur="250" fill="hold"/>
                                        <p:tgtEl>
                                          <p:spTgt spid="27"/>
                                        </p:tgtEl>
                                        <p:attrNameLst>
                                          <p:attrName>ppt_h</p:attrName>
                                        </p:attrNameLst>
                                      </p:cBhvr>
                                      <p:tavLst>
                                        <p:tav tm="0">
                                          <p:val>
                                            <p:fltVal val="0"/>
                                          </p:val>
                                        </p:tav>
                                        <p:tav tm="100000">
                                          <p:val>
                                            <p:strVal val="#ppt_h"/>
                                          </p:val>
                                        </p:tav>
                                      </p:tavLst>
                                    </p:anim>
                                  </p:childTnLst>
                                </p:cTn>
                              </p:par>
                            </p:childTnLst>
                          </p:cTn>
                        </p:par>
                        <p:par>
                          <p:cTn id="31" fill="hold">
                            <p:stCondLst>
                              <p:cond delay="2549"/>
                            </p:stCondLst>
                            <p:childTnLst>
                              <p:par>
                                <p:cTn id="32" presetID="22" presetClass="entr" presetSubtype="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4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500"/>
                            </p:stCondLst>
                            <p:childTnLst>
                              <p:par>
                                <p:cTn id="41" presetID="17" presetClass="entr" presetSubtype="1" fill="hold" grpId="0" nodeType="afterEffect">
                                  <p:stCondLst>
                                    <p:cond delay="0"/>
                                  </p:stCondLst>
                                  <p:iterate type="lt">
                                    <p:tmPct val="40000"/>
                                  </p:iterate>
                                  <p:childTnLst>
                                    <p:set>
                                      <p:cBhvr>
                                        <p:cTn id="42" dur="1" fill="hold">
                                          <p:stCondLst>
                                            <p:cond delay="0"/>
                                          </p:stCondLst>
                                        </p:cTn>
                                        <p:tgtEl>
                                          <p:spTgt spid="29"/>
                                        </p:tgtEl>
                                        <p:attrNameLst>
                                          <p:attrName>style.visibility</p:attrName>
                                        </p:attrNameLst>
                                      </p:cBhvr>
                                      <p:to>
                                        <p:strVal val="visible"/>
                                      </p:to>
                                    </p:set>
                                    <p:anim calcmode="lin" valueType="num">
                                      <p:cBhvr>
                                        <p:cTn id="43" dur="250" fill="hold"/>
                                        <p:tgtEl>
                                          <p:spTgt spid="29"/>
                                        </p:tgtEl>
                                        <p:attrNameLst>
                                          <p:attrName>ppt_x</p:attrName>
                                        </p:attrNameLst>
                                      </p:cBhvr>
                                      <p:tavLst>
                                        <p:tav tm="0">
                                          <p:val>
                                            <p:strVal val="#ppt_x"/>
                                          </p:val>
                                        </p:tav>
                                        <p:tav tm="100000">
                                          <p:val>
                                            <p:strVal val="#ppt_x"/>
                                          </p:val>
                                        </p:tav>
                                      </p:tavLst>
                                    </p:anim>
                                    <p:anim calcmode="lin" valueType="num">
                                      <p:cBhvr>
                                        <p:cTn id="44" dur="250" fill="hold"/>
                                        <p:tgtEl>
                                          <p:spTgt spid="29"/>
                                        </p:tgtEl>
                                        <p:attrNameLst>
                                          <p:attrName>ppt_y</p:attrName>
                                        </p:attrNameLst>
                                      </p:cBhvr>
                                      <p:tavLst>
                                        <p:tav tm="0">
                                          <p:val>
                                            <p:strVal val="#ppt_y-#ppt_h/2"/>
                                          </p:val>
                                        </p:tav>
                                        <p:tav tm="100000">
                                          <p:val>
                                            <p:strVal val="#ppt_y"/>
                                          </p:val>
                                        </p:tav>
                                      </p:tavLst>
                                    </p:anim>
                                    <p:anim calcmode="lin" valueType="num">
                                      <p:cBhvr>
                                        <p:cTn id="45" dur="250" fill="hold"/>
                                        <p:tgtEl>
                                          <p:spTgt spid="29"/>
                                        </p:tgtEl>
                                        <p:attrNameLst>
                                          <p:attrName>ppt_w</p:attrName>
                                        </p:attrNameLst>
                                      </p:cBhvr>
                                      <p:tavLst>
                                        <p:tav tm="0">
                                          <p:val>
                                            <p:strVal val="#ppt_w"/>
                                          </p:val>
                                        </p:tav>
                                        <p:tav tm="100000">
                                          <p:val>
                                            <p:strVal val="#ppt_w"/>
                                          </p:val>
                                        </p:tav>
                                      </p:tavLst>
                                    </p:anim>
                                    <p:anim calcmode="lin" valueType="num">
                                      <p:cBhvr>
                                        <p:cTn id="46" dur="250" fill="hold"/>
                                        <p:tgtEl>
                                          <p:spTgt spid="29"/>
                                        </p:tgtEl>
                                        <p:attrNameLst>
                                          <p:attrName>ppt_h</p:attrName>
                                        </p:attrNameLst>
                                      </p:cBhvr>
                                      <p:tavLst>
                                        <p:tav tm="0">
                                          <p:val>
                                            <p:fltVal val="0"/>
                                          </p:val>
                                        </p:tav>
                                        <p:tav tm="100000">
                                          <p:val>
                                            <p:strVal val="#ppt_h"/>
                                          </p:val>
                                        </p:tav>
                                      </p:tavLst>
                                    </p:anim>
                                  </p:childTnLst>
                                </p:cTn>
                              </p:par>
                            </p:childTnLst>
                          </p:cTn>
                        </p:par>
                        <p:par>
                          <p:cTn id="47" fill="hold">
                            <p:stCondLst>
                              <p:cond delay="4849"/>
                            </p:stCondLst>
                            <p:childTnLst>
                              <p:par>
                                <p:cTn id="48" presetID="22" presetClass="entr" presetSubtype="8"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4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31"/>
                                        </p:tgtEl>
                                        <p:attrNameLst>
                                          <p:attrName>style.visibility</p:attrName>
                                        </p:attrNameLst>
                                      </p:cBhvr>
                                      <p:to>
                                        <p:strVal val="visible"/>
                                      </p:to>
                                    </p:set>
                                    <p:anim calcmode="lin" valueType="num">
                                      <p:cBhvr>
                                        <p:cTn id="59" dur="250" fill="hold"/>
                                        <p:tgtEl>
                                          <p:spTgt spid="31"/>
                                        </p:tgtEl>
                                        <p:attrNameLst>
                                          <p:attrName>ppt_x</p:attrName>
                                        </p:attrNameLst>
                                      </p:cBhvr>
                                      <p:tavLst>
                                        <p:tav tm="0">
                                          <p:val>
                                            <p:strVal val="#ppt_x"/>
                                          </p:val>
                                        </p:tav>
                                        <p:tav tm="100000">
                                          <p:val>
                                            <p:strVal val="#ppt_x"/>
                                          </p:val>
                                        </p:tav>
                                      </p:tavLst>
                                    </p:anim>
                                    <p:anim calcmode="lin" valueType="num">
                                      <p:cBhvr>
                                        <p:cTn id="60" dur="250" fill="hold"/>
                                        <p:tgtEl>
                                          <p:spTgt spid="31"/>
                                        </p:tgtEl>
                                        <p:attrNameLst>
                                          <p:attrName>ppt_y</p:attrName>
                                        </p:attrNameLst>
                                      </p:cBhvr>
                                      <p:tavLst>
                                        <p:tav tm="0">
                                          <p:val>
                                            <p:strVal val="#ppt_y-#ppt_h/2"/>
                                          </p:val>
                                        </p:tav>
                                        <p:tav tm="100000">
                                          <p:val>
                                            <p:strVal val="#ppt_y"/>
                                          </p:val>
                                        </p:tav>
                                      </p:tavLst>
                                    </p:anim>
                                    <p:anim calcmode="lin" valueType="num">
                                      <p:cBhvr>
                                        <p:cTn id="61" dur="250" fill="hold"/>
                                        <p:tgtEl>
                                          <p:spTgt spid="31"/>
                                        </p:tgtEl>
                                        <p:attrNameLst>
                                          <p:attrName>ppt_w</p:attrName>
                                        </p:attrNameLst>
                                      </p:cBhvr>
                                      <p:tavLst>
                                        <p:tav tm="0">
                                          <p:val>
                                            <p:strVal val="#ppt_w"/>
                                          </p:val>
                                        </p:tav>
                                        <p:tav tm="100000">
                                          <p:val>
                                            <p:strVal val="#ppt_w"/>
                                          </p:val>
                                        </p:tav>
                                      </p:tavLst>
                                    </p:anim>
                                    <p:anim calcmode="lin" valueType="num">
                                      <p:cBhvr>
                                        <p:cTn id="62" dur="25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7" grpId="0"/>
      <p:bldP spid="29"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bwMode="auto">
          <a:xfrm>
            <a:off x="941389" y="1805756"/>
            <a:ext cx="7500863" cy="1196207"/>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defTabSz="685800" eaLnBrk="1" fontAlgn="auto" hangingPunct="1">
              <a:spcBef>
                <a:spcPts val="0"/>
              </a:spcBef>
              <a:spcAft>
                <a:spcPts val="0"/>
              </a:spcAft>
              <a:defRPr/>
            </a:pPr>
            <a:endParaRPr lang="zh-CN" altLang="en-US" sz="1350">
              <a:solidFill>
                <a:prstClr val="black"/>
              </a:solidFill>
              <a:cs typeface="Arial" panose="020B0604020202020204" pitchFamily="34" charset="0"/>
              <a:sym typeface="+mn-lt"/>
            </a:endParaRPr>
          </a:p>
        </p:txBody>
      </p:sp>
      <p:sp>
        <p:nvSpPr>
          <p:cNvPr id="3" name="Freeform 3"/>
          <p:cNvSpPr/>
          <p:nvPr/>
        </p:nvSpPr>
        <p:spPr bwMode="auto">
          <a:xfrm>
            <a:off x="941389" y="3044825"/>
            <a:ext cx="7500863" cy="1204491"/>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defTabSz="685800" eaLnBrk="1" fontAlgn="auto" hangingPunct="1">
              <a:spcBef>
                <a:spcPts val="0"/>
              </a:spcBef>
              <a:spcAft>
                <a:spcPts val="0"/>
              </a:spcAft>
              <a:defRPr/>
            </a:pPr>
            <a:endParaRPr lang="zh-CN" altLang="en-US" sz="1350">
              <a:solidFill>
                <a:prstClr val="black"/>
              </a:solidFill>
              <a:cs typeface="Arial" panose="020B0604020202020204" pitchFamily="34" charset="0"/>
              <a:sym typeface="+mn-lt"/>
            </a:endParaRPr>
          </a:p>
        </p:txBody>
      </p:sp>
      <p:sp>
        <p:nvSpPr>
          <p:cNvPr id="4" name="Freeform 4"/>
          <p:cNvSpPr/>
          <p:nvPr/>
        </p:nvSpPr>
        <p:spPr bwMode="auto">
          <a:xfrm>
            <a:off x="498530" y="625498"/>
            <a:ext cx="6747559" cy="1151984"/>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defTabSz="685800" eaLnBrk="1" fontAlgn="auto" hangingPunct="1">
              <a:spcBef>
                <a:spcPts val="0"/>
              </a:spcBef>
              <a:spcAft>
                <a:spcPts val="0"/>
              </a:spcAft>
              <a:defRPr/>
            </a:pPr>
            <a:endParaRPr lang="zh-CN" altLang="en-US" sz="1350">
              <a:solidFill>
                <a:prstClr val="black"/>
              </a:solidFill>
              <a:cs typeface="Arial" panose="020B0604020202020204" pitchFamily="34" charset="0"/>
              <a:sym typeface="+mn-lt"/>
            </a:endParaRPr>
          </a:p>
        </p:txBody>
      </p:sp>
      <p:sp>
        <p:nvSpPr>
          <p:cNvPr id="5" name="Freeform 5"/>
          <p:cNvSpPr/>
          <p:nvPr/>
        </p:nvSpPr>
        <p:spPr bwMode="auto">
          <a:xfrm>
            <a:off x="882503" y="4292179"/>
            <a:ext cx="6363585" cy="745458"/>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defTabSz="685800" eaLnBrk="1" fontAlgn="auto" hangingPunct="1">
              <a:spcBef>
                <a:spcPts val="0"/>
              </a:spcBef>
              <a:spcAft>
                <a:spcPts val="0"/>
              </a:spcAft>
              <a:defRPr/>
            </a:pPr>
            <a:endParaRPr lang="zh-CN" altLang="en-US" sz="1350">
              <a:solidFill>
                <a:prstClr val="black"/>
              </a:solidFill>
              <a:cs typeface="Arial" panose="020B0604020202020204" pitchFamily="34" charset="0"/>
              <a:sym typeface="+mn-lt"/>
            </a:endParaRPr>
          </a:p>
        </p:txBody>
      </p:sp>
      <p:sp>
        <p:nvSpPr>
          <p:cNvPr id="10" name="Rectangle 10"/>
          <p:cNvSpPr>
            <a:spLocks noChangeArrowheads="1"/>
          </p:cNvSpPr>
          <p:nvPr/>
        </p:nvSpPr>
        <p:spPr bwMode="auto">
          <a:xfrm>
            <a:off x="6347536" y="2456333"/>
            <a:ext cx="2123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685800" eaLnBrk="1" fontAlgn="auto" hangingPunct="1">
              <a:spcBef>
                <a:spcPts val="0"/>
              </a:spcBef>
              <a:spcAft>
                <a:spcPts val="0"/>
              </a:spcAft>
              <a:defRPr/>
            </a:pPr>
            <a:r>
              <a:rPr lang="en-US" altLang="zh-CN" sz="1500" b="1" dirty="0">
                <a:solidFill>
                  <a:prstClr val="white"/>
                </a:solidFill>
                <a:cs typeface="Arial" panose="020B0604020202020204" pitchFamily="34" charset="0"/>
                <a:sym typeface="+mn-lt"/>
              </a:rPr>
              <a:t>Function of the System</a:t>
            </a:r>
            <a:endParaRPr lang="zh-CN" altLang="en-US" sz="1350" b="1" dirty="0">
              <a:solidFill>
                <a:prstClr val="white"/>
              </a:solidFill>
              <a:cs typeface="Arial" panose="020B0604020202020204" pitchFamily="34" charset="0"/>
              <a:sym typeface="+mn-lt"/>
            </a:endParaRPr>
          </a:p>
        </p:txBody>
      </p:sp>
      <p:sp>
        <p:nvSpPr>
          <p:cNvPr id="11" name="Rectangle 11"/>
          <p:cNvSpPr>
            <a:spLocks noChangeArrowheads="1"/>
          </p:cNvSpPr>
          <p:nvPr/>
        </p:nvSpPr>
        <p:spPr bwMode="auto">
          <a:xfrm>
            <a:off x="6318273" y="3324094"/>
            <a:ext cx="21239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685800" eaLnBrk="1" fontAlgn="auto" hangingPunct="1">
              <a:spcBef>
                <a:spcPts val="0"/>
              </a:spcBef>
              <a:spcAft>
                <a:spcPts val="0"/>
              </a:spcAft>
              <a:defRPr/>
            </a:pPr>
            <a:r>
              <a:rPr lang="en-US" altLang="zh-CN" sz="1500" b="1" dirty="0">
                <a:solidFill>
                  <a:prstClr val="white"/>
                </a:solidFill>
                <a:cs typeface="Arial" panose="020B0604020202020204" pitchFamily="34" charset="0"/>
                <a:sym typeface="+mn-lt"/>
              </a:rPr>
              <a:t>Overall Block Diagram</a:t>
            </a:r>
            <a:endParaRPr lang="zh-CN" altLang="en-US" sz="1350" b="1" dirty="0">
              <a:solidFill>
                <a:prstClr val="white"/>
              </a:solidFill>
              <a:cs typeface="Arial" panose="020B0604020202020204" pitchFamily="34" charset="0"/>
              <a:sym typeface="+mn-lt"/>
            </a:endParaRPr>
          </a:p>
        </p:txBody>
      </p:sp>
      <p:sp>
        <p:nvSpPr>
          <p:cNvPr id="16" name="椭圆 15"/>
          <p:cNvSpPr/>
          <p:nvPr/>
        </p:nvSpPr>
        <p:spPr>
          <a:xfrm>
            <a:off x="6838950" y="-176442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dirty="0">
              <a:solidFill>
                <a:prstClr val="white"/>
              </a:solidFill>
              <a:latin typeface="Arial" panose="020B0604020202020204" pitchFamily="34" charset="0"/>
              <a:cs typeface="Arial" panose="020B0604020202020204" pitchFamily="34" charset="0"/>
              <a:sym typeface="+mn-lt"/>
            </a:endParaRPr>
          </a:p>
        </p:txBody>
      </p:sp>
      <p:grpSp>
        <p:nvGrpSpPr>
          <p:cNvPr id="18" name="组合 17"/>
          <p:cNvGrpSpPr/>
          <p:nvPr/>
        </p:nvGrpSpPr>
        <p:grpSpPr>
          <a:xfrm>
            <a:off x="-498529" y="1244"/>
            <a:ext cx="7026920" cy="859534"/>
            <a:chOff x="-498530" y="1243"/>
            <a:chExt cx="7026920" cy="859534"/>
          </a:xfrm>
        </p:grpSpPr>
        <p:sp>
          <p:nvSpPr>
            <p:cNvPr id="21" name="文本框 20"/>
            <p:cNvSpPr txBox="1"/>
            <p:nvPr/>
          </p:nvSpPr>
          <p:spPr>
            <a:xfrm>
              <a:off x="498529" y="105863"/>
              <a:ext cx="6029861"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dirty="0">
                  <a:solidFill>
                    <a:srgbClr val="4D4D4D">
                      <a:lumMod val="75000"/>
                    </a:srgbClr>
                  </a:solidFill>
                  <a:cs typeface="Arial" panose="020B0604020202020204" pitchFamily="34" charset="0"/>
                  <a:sym typeface="+mn-lt"/>
                </a:rPr>
                <a:t>Function and Block Diagram of the System</a:t>
              </a:r>
              <a:endParaRPr lang="zh-CN" altLang="en-US" sz="2400" dirty="0">
                <a:solidFill>
                  <a:srgbClr val="4D4D4D">
                    <a:lumMod val="75000"/>
                  </a:srgbClr>
                </a:solidFill>
                <a:cs typeface="Arial" panose="020B0604020202020204" pitchFamily="34" charset="0"/>
                <a:sym typeface="+mn-lt"/>
              </a:endParaRPr>
            </a:p>
          </p:txBody>
        </p:sp>
        <p:sp>
          <p:nvSpPr>
            <p:cNvPr id="22" name="椭圆 21"/>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pitchFamily="34" charset="0"/>
                <a:cs typeface="Arial" panose="020B0604020202020204" pitchFamily="34" charset="0"/>
                <a:sym typeface="+mn-lt"/>
              </a:endParaRPr>
            </a:p>
          </p:txBody>
        </p:sp>
      </p:grpSp>
      <p:sp>
        <p:nvSpPr>
          <p:cNvPr id="24" name="椭圆 23"/>
          <p:cNvSpPr/>
          <p:nvPr/>
        </p:nvSpPr>
        <p:spPr>
          <a:xfrm>
            <a:off x="-1632127" y="456565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dirty="0">
              <a:solidFill>
                <a:prstClr val="white"/>
              </a:solidFill>
              <a:latin typeface="Arial" panose="020B0604020202020204" pitchFamily="34" charset="0"/>
              <a:cs typeface="Arial" panose="020B0604020202020204" pitchFamily="34" charset="0"/>
              <a:sym typeface="+mn-lt"/>
            </a:endParaRPr>
          </a:p>
        </p:txBody>
      </p:sp>
      <p:pic>
        <p:nvPicPr>
          <p:cNvPr id="6" name="图片 5" descr="图示&#10;&#10;描述已自动生成"/>
          <p:cNvPicPr>
            <a:picLocks noChangeAspect="1"/>
          </p:cNvPicPr>
          <p:nvPr/>
        </p:nvPicPr>
        <p:blipFill rotWithShape="1">
          <a:blip r:embed="rId3">
            <a:extLst>
              <a:ext uri="{28A0092B-C50C-407E-A947-70E740481C1C}">
                <a14:useLocalDpi xmlns:a14="http://schemas.microsoft.com/office/drawing/2010/main" val="0"/>
              </a:ext>
            </a:extLst>
          </a:blip>
          <a:srcRect t="5387" r="1408"/>
          <a:stretch>
            <a:fillRect/>
          </a:stretch>
        </p:blipFill>
        <p:spPr bwMode="auto">
          <a:xfrm>
            <a:off x="1568303" y="634141"/>
            <a:ext cx="4103659" cy="2198489"/>
          </a:xfrm>
          <a:prstGeom prst="rect">
            <a:avLst/>
          </a:prstGeom>
          <a:noFill/>
          <a:ln>
            <a:noFill/>
          </a:ln>
        </p:spPr>
      </p:pic>
      <p:pic>
        <p:nvPicPr>
          <p:cNvPr id="7" name="图片 6" descr="图示&#10;&#10;描述已自动生成"/>
          <p:cNvPicPr>
            <a:picLocks noChangeAspect="1"/>
          </p:cNvPicPr>
          <p:nvPr/>
        </p:nvPicPr>
        <p:blipFill rotWithShape="1">
          <a:blip r:embed="rId4"/>
          <a:srcRect l="-1" t="8436" r="8898" b="9679"/>
          <a:stretch>
            <a:fillRect/>
          </a:stretch>
        </p:blipFill>
        <p:spPr>
          <a:xfrm>
            <a:off x="1691012" y="3224213"/>
            <a:ext cx="3735066" cy="17529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childTnLst>
                                </p:cTn>
                              </p:par>
                              <p:par>
                                <p:cTn id="12" presetID="2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par>
                                <p:cTn id="15" presetID="2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par>
                                <p:cTn id="18" presetID="2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
                                          </p:val>
                                        </p:tav>
                                        <p:tav tm="100000">
                                          <p:val>
                                            <p:strVal val="#ppt_w"/>
                                          </p:val>
                                        </p:tav>
                                      </p:tavLst>
                                    </p:anim>
                                    <p:anim calcmode="lin" valueType="num">
                                      <p:cBhvr>
                                        <p:cTn id="21" dur="500" fill="hold"/>
                                        <p:tgtEl>
                                          <p:spTgt spid="11"/>
                                        </p:tgtEl>
                                        <p:attrNameLst>
                                          <p:attrName>ppt_h</p:attrName>
                                        </p:attrNameLst>
                                      </p:cBhvr>
                                      <p:tavLst>
                                        <p:tav tm="0">
                                          <p:val>
                                            <p:fltVal val="0"/>
                                          </p:val>
                                        </p:tav>
                                        <p:tav tm="100000">
                                          <p:val>
                                            <p:strVal val="#ppt_h"/>
                                          </p:val>
                                        </p:tav>
                                      </p:tavLst>
                                    </p:anim>
                                  </p:childTnLst>
                                </p:cTn>
                              </p:par>
                              <p:par>
                                <p:cTn id="22" presetID="22" presetClass="entr" presetSubtype="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right)">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042955" y="1396937"/>
            <a:ext cx="7218380" cy="1567880"/>
            <a:chOff x="4318880" y="1884950"/>
            <a:chExt cx="6568041" cy="1568219"/>
          </a:xfrm>
        </p:grpSpPr>
        <p:sp>
          <p:nvSpPr>
            <p:cNvPr id="11" name="文本框 2"/>
            <p:cNvSpPr txBox="1"/>
            <p:nvPr/>
          </p:nvSpPr>
          <p:spPr>
            <a:xfrm>
              <a:off x="4331795" y="2621992"/>
              <a:ext cx="6555126" cy="831177"/>
            </a:xfrm>
            <a:prstGeom prst="rect">
              <a:avLst/>
            </a:prstGeom>
            <a:noFill/>
            <a:ln w="9525">
              <a:noFill/>
            </a:ln>
          </p:spPr>
          <p:txBody>
            <a:bodyPr wrap="square">
              <a:spAutoFit/>
            </a:bodyPr>
            <a:lstStyle/>
            <a:p>
              <a:pPr defTabSz="685800" eaLnBrk="1" fontAlgn="auto" hangingPunct="1">
                <a:spcBef>
                  <a:spcPts val="0"/>
                </a:spcBef>
                <a:spcAft>
                  <a:spcPts val="0"/>
                </a:spcAft>
                <a:defRPr/>
              </a:pPr>
              <a:r>
                <a:rPr lang="en-GB" altLang="zh-CN" sz="4800" dirty="0">
                  <a:solidFill>
                    <a:prstClr val="black">
                      <a:lumMod val="85000"/>
                      <a:lumOff val="15000"/>
                    </a:prstClr>
                  </a:solidFill>
                  <a:cs typeface="Arial" panose="020B0604020202020204" pitchFamily="34" charset="0"/>
                  <a:sym typeface="+mn-lt"/>
                </a:rPr>
                <a:t>Function of Subsystem</a:t>
              </a:r>
              <a:endParaRPr lang="zh-CN" altLang="en-US" sz="4800" dirty="0">
                <a:solidFill>
                  <a:prstClr val="black">
                    <a:lumMod val="85000"/>
                    <a:lumOff val="15000"/>
                  </a:prstClr>
                </a:solidFill>
                <a:cs typeface="Arial" panose="020B0604020202020204" pitchFamily="34" charset="0"/>
                <a:sym typeface="+mn-lt"/>
              </a:endParaRPr>
            </a:p>
          </p:txBody>
        </p:sp>
        <p:sp>
          <p:nvSpPr>
            <p:cNvPr id="12" name="文本框 4"/>
            <p:cNvSpPr txBox="1"/>
            <p:nvPr/>
          </p:nvSpPr>
          <p:spPr>
            <a:xfrm>
              <a:off x="4318880" y="1884950"/>
              <a:ext cx="4026954" cy="715736"/>
            </a:xfrm>
            <a:prstGeom prst="rect">
              <a:avLst/>
            </a:prstGeom>
            <a:noFill/>
            <a:ln w="9525">
              <a:noFill/>
            </a:ln>
          </p:spPr>
          <p:txBody>
            <a:bodyPr wrap="square">
              <a:spAutoFit/>
            </a:bodyPr>
            <a:lstStyle/>
            <a:p>
              <a:pPr defTabSz="685800" eaLnBrk="1" hangingPunct="1"/>
              <a:r>
                <a:rPr lang="en-US" altLang="zh-CN" sz="4050" dirty="0">
                  <a:solidFill>
                    <a:prstClr val="black">
                      <a:lumMod val="85000"/>
                      <a:lumOff val="15000"/>
                    </a:prstClr>
                  </a:solidFill>
                  <a:cs typeface="Arial" panose="020B0604020202020204" pitchFamily="34" charset="0"/>
                  <a:sym typeface="+mn-lt"/>
                </a:rPr>
                <a:t>PART FOUR</a:t>
              </a:r>
              <a:endParaRPr lang="zh-CN" altLang="en-US" sz="4050" dirty="0">
                <a:solidFill>
                  <a:prstClr val="black">
                    <a:lumMod val="85000"/>
                    <a:lumOff val="15000"/>
                  </a:prstClr>
                </a:solidFill>
                <a:cs typeface="Arial" panose="020B0604020202020204" pitchFamily="34" charset="0"/>
                <a:sym typeface="+mn-lt"/>
              </a:endParaRPr>
            </a:p>
          </p:txBody>
        </p:sp>
      </p:grpSp>
      <p:sp>
        <p:nvSpPr>
          <p:cNvPr id="13" name="椭圆 12"/>
          <p:cNvSpPr/>
          <p:nvPr/>
        </p:nvSpPr>
        <p:spPr>
          <a:xfrm rot="4500000">
            <a:off x="7078121"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pitchFamily="34" charset="0"/>
              <a:cs typeface="Arial" panose="020B0604020202020204" pitchFamily="34" charset="0"/>
              <a:sym typeface="+mn-lt"/>
            </a:endParaRPr>
          </a:p>
        </p:txBody>
      </p:sp>
      <p:sp>
        <p:nvSpPr>
          <p:cNvPr id="15" name="椭圆 14"/>
          <p:cNvSpPr/>
          <p:nvPr/>
        </p:nvSpPr>
        <p:spPr>
          <a:xfrm rot="4500000">
            <a:off x="7078121"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pitchFamily="34" charset="0"/>
              <a:cs typeface="Arial" panose="020B0604020202020204" pitchFamily="34" charset="0"/>
              <a:sym typeface="+mn-lt"/>
            </a:endParaRPr>
          </a:p>
        </p:txBody>
      </p:sp>
      <p:sp>
        <p:nvSpPr>
          <p:cNvPr id="16" name="椭圆 15"/>
          <p:cNvSpPr/>
          <p:nvPr/>
        </p:nvSpPr>
        <p:spPr>
          <a:xfrm>
            <a:off x="-1221298"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0" name="直接连接符 19"/>
          <p:cNvCxnSpPr/>
          <p:nvPr/>
        </p:nvCxnSpPr>
        <p:spPr>
          <a:xfrm>
            <a:off x="3955001" y="1103572"/>
            <a:ext cx="0" cy="3298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02576" y="2249747"/>
            <a:ext cx="704850" cy="70643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800" b="1" dirty="0">
              <a:solidFill>
                <a:prstClr val="white"/>
              </a:solidFill>
              <a:latin typeface="Arial" panose="020B0604020202020204" pitchFamily="34" charset="0"/>
              <a:cs typeface="Arial" panose="020B0604020202020204" pitchFamily="34" charset="0"/>
              <a:sym typeface="+mn-lt"/>
            </a:endParaRPr>
          </a:p>
        </p:txBody>
      </p:sp>
      <p:grpSp>
        <p:nvGrpSpPr>
          <p:cNvPr id="5" name="组合 4"/>
          <p:cNvGrpSpPr/>
          <p:nvPr/>
        </p:nvGrpSpPr>
        <p:grpSpPr>
          <a:xfrm>
            <a:off x="44118" y="965397"/>
            <a:ext cx="3275006" cy="610843"/>
            <a:chOff x="1138443" y="1394387"/>
            <a:chExt cx="3276269" cy="610918"/>
          </a:xfrm>
        </p:grpSpPr>
        <p:sp>
          <p:nvSpPr>
            <p:cNvPr id="22" name="TextBox 12"/>
            <p:cNvSpPr txBox="1"/>
            <p:nvPr/>
          </p:nvSpPr>
          <p:spPr>
            <a:xfrm>
              <a:off x="1212260" y="1745265"/>
              <a:ext cx="2699790" cy="260040"/>
            </a:xfrm>
            <a:prstGeom prst="rect">
              <a:avLst/>
            </a:prstGeom>
            <a:noFill/>
          </p:spPr>
          <p:txBody>
            <a:bodyPr>
              <a:spAutoFit/>
            </a:bodyPr>
            <a:lstStyle/>
            <a:p>
              <a:pPr defTabSz="683895" eaLnBrk="1" fontAlgn="auto" hangingPunct="1">
                <a:lnSpc>
                  <a:spcPct val="120000"/>
                </a:lnSpc>
                <a:spcBef>
                  <a:spcPts val="0"/>
                </a:spcBef>
                <a:spcAft>
                  <a:spcPts val="0"/>
                </a:spcAft>
                <a:defRPr/>
              </a:pPr>
              <a:endParaRPr lang="zh-CN" altLang="en-US" sz="1000" dirty="0">
                <a:solidFill>
                  <a:prstClr val="black"/>
                </a:solidFill>
                <a:cs typeface="Arial" panose="020B0604020202020204" pitchFamily="34" charset="0"/>
                <a:sym typeface="+mn-lt"/>
              </a:endParaRPr>
            </a:p>
          </p:txBody>
        </p:sp>
        <p:sp>
          <p:nvSpPr>
            <p:cNvPr id="39967" name="TextBox 13"/>
            <p:cNvSpPr txBox="1"/>
            <p:nvPr/>
          </p:nvSpPr>
          <p:spPr>
            <a:xfrm>
              <a:off x="1138443" y="1394387"/>
              <a:ext cx="3276269" cy="369378"/>
            </a:xfrm>
            <a:prstGeom prst="rect">
              <a:avLst/>
            </a:prstGeom>
            <a:noFill/>
            <a:ln w="9525">
              <a:noFill/>
            </a:ln>
          </p:spPr>
          <p:txBody>
            <a:bodyPr wrap="square">
              <a:spAutoFit/>
            </a:bodyPr>
            <a:lstStyle/>
            <a:p>
              <a:pPr algn="r" defTabSz="685800" eaLnBrk="1" hangingPunct="1"/>
              <a:r>
                <a:rPr lang="en-US" altLang="zh-CN" sz="1800" b="1" dirty="0">
                  <a:solidFill>
                    <a:srgbClr val="000000"/>
                  </a:solidFill>
                  <a:cs typeface="Arial" panose="020B0604020202020204" pitchFamily="34" charset="0"/>
                  <a:sym typeface="+mn-lt"/>
                </a:rPr>
                <a:t>Simulation of EMG sensors</a:t>
              </a:r>
              <a:endParaRPr lang="zh-CN" altLang="en-US" sz="1800" b="1" dirty="0">
                <a:solidFill>
                  <a:srgbClr val="000000"/>
                </a:solidFill>
                <a:cs typeface="Arial" panose="020B0604020202020204" pitchFamily="34" charset="0"/>
                <a:sym typeface="+mn-lt"/>
              </a:endParaRPr>
            </a:p>
          </p:txBody>
        </p:sp>
      </p:grpSp>
      <p:grpSp>
        <p:nvGrpSpPr>
          <p:cNvPr id="6" name="组合 5"/>
          <p:cNvGrpSpPr/>
          <p:nvPr/>
        </p:nvGrpSpPr>
        <p:grpSpPr>
          <a:xfrm>
            <a:off x="4904280" y="996652"/>
            <a:ext cx="4593732" cy="477705"/>
            <a:chOff x="4608709" y="1550341"/>
            <a:chExt cx="4594916" cy="478037"/>
          </a:xfrm>
        </p:grpSpPr>
        <p:sp>
          <p:nvSpPr>
            <p:cNvPr id="24" name="TextBox 14"/>
            <p:cNvSpPr txBox="1"/>
            <p:nvPr/>
          </p:nvSpPr>
          <p:spPr>
            <a:xfrm>
              <a:off x="4608709" y="1550341"/>
              <a:ext cx="4594916" cy="369589"/>
            </a:xfrm>
            <a:prstGeom prst="rect">
              <a:avLst/>
            </a:prstGeom>
            <a:noFill/>
          </p:spPr>
          <p:txBody>
            <a:bodyPr wrap="square">
              <a:spAutoFit/>
            </a:bodyPr>
            <a:lstStyle>
              <a:defPPr>
                <a:defRPr lang="zh-CN"/>
              </a:defPPr>
              <a:lvl1pPr algn="r">
                <a:spcBef>
                  <a:spcPct val="0"/>
                </a:spcBef>
                <a:defRPr sz="2400" b="1">
                  <a:gradFill>
                    <a:gsLst>
                      <a:gs pos="0">
                        <a:srgbClr val="BE8C83"/>
                      </a:gs>
                      <a:gs pos="100000">
                        <a:srgbClr val="BE8C83"/>
                      </a:gs>
                      <a:gs pos="50000">
                        <a:srgbClr val="FFEEE2"/>
                      </a:gs>
                    </a:gsLst>
                    <a:lin ang="0" scaled="0"/>
                  </a:gradFill>
                  <a:latin typeface="微软雅黑" panose="020B0503020204020204" pitchFamily="34" charset="-122"/>
                  <a:ea typeface="微软雅黑" panose="020B0503020204020204" pitchFamily="34" charset="-122"/>
                </a:defRPr>
              </a:lvl1pPr>
            </a:lstStyle>
            <a:p>
              <a:pPr algn="l" defTabSz="685800" eaLnBrk="1" fontAlgn="auto" hangingPunct="1">
                <a:spcAft>
                  <a:spcPts val="0"/>
                </a:spcAft>
                <a:defRPr/>
              </a:pPr>
              <a:r>
                <a:rPr lang="en-GB" altLang="zh-CN" sz="1800" dirty="0">
                  <a:solidFill>
                    <a:sysClr val="windowText" lastClr="000000"/>
                  </a:solidFill>
                  <a:latin typeface="Arial" panose="020B0604020202020204" pitchFamily="34" charset="0"/>
                  <a:ea typeface="+mn-ea"/>
                  <a:cs typeface="Arial" panose="020B0604020202020204" pitchFamily="34" charset="0"/>
                  <a:sym typeface="+mn-lt"/>
                </a:rPr>
                <a:t>Block diagram of EMG subsystem</a:t>
              </a:r>
              <a:endParaRPr lang="zh-CN" altLang="en-US" sz="1800" dirty="0">
                <a:solidFill>
                  <a:sysClr val="windowText" lastClr="000000"/>
                </a:solidFill>
                <a:latin typeface="Arial" panose="020B0604020202020204" pitchFamily="34" charset="0"/>
                <a:ea typeface="+mn-ea"/>
                <a:cs typeface="Arial" panose="020B0604020202020204" pitchFamily="34" charset="0"/>
                <a:sym typeface="+mn-lt"/>
              </a:endParaRPr>
            </a:p>
          </p:txBody>
        </p:sp>
        <p:sp>
          <p:nvSpPr>
            <p:cNvPr id="25" name="TextBox 15"/>
            <p:cNvSpPr txBox="1"/>
            <p:nvPr/>
          </p:nvSpPr>
          <p:spPr>
            <a:xfrm>
              <a:off x="5189422" y="1768189"/>
              <a:ext cx="2742318" cy="260189"/>
            </a:xfrm>
            <a:prstGeom prst="rect">
              <a:avLst/>
            </a:prstGeom>
            <a:noFill/>
          </p:spPr>
          <p:txBody>
            <a:bodyPr>
              <a:spAutoFit/>
            </a:bodyPr>
            <a:lstStyle/>
            <a:p>
              <a:pPr defTabSz="683895" eaLnBrk="1" fontAlgn="auto" hangingPunct="1">
                <a:lnSpc>
                  <a:spcPct val="120000"/>
                </a:lnSpc>
                <a:spcBef>
                  <a:spcPts val="0"/>
                </a:spcBef>
                <a:spcAft>
                  <a:spcPts val="0"/>
                </a:spcAft>
                <a:defRPr/>
              </a:pPr>
              <a:endParaRPr lang="zh-CN" altLang="en-US" sz="1000" dirty="0">
                <a:solidFill>
                  <a:prstClr val="black"/>
                </a:solidFill>
                <a:cs typeface="Arial" panose="020B0604020202020204" pitchFamily="34" charset="0"/>
                <a:sym typeface="+mn-lt"/>
              </a:endParaRPr>
            </a:p>
          </p:txBody>
        </p:sp>
      </p:grpSp>
      <p:grpSp>
        <p:nvGrpSpPr>
          <p:cNvPr id="35" name="组合 34"/>
          <p:cNvGrpSpPr/>
          <p:nvPr/>
        </p:nvGrpSpPr>
        <p:grpSpPr>
          <a:xfrm>
            <a:off x="-498530" y="1243"/>
            <a:ext cx="4362855" cy="859534"/>
            <a:chOff x="-498530" y="1243"/>
            <a:chExt cx="4362855" cy="859534"/>
          </a:xfrm>
        </p:grpSpPr>
        <p:sp>
          <p:nvSpPr>
            <p:cNvPr id="37" name="文本框 36"/>
            <p:cNvSpPr txBox="1"/>
            <p:nvPr/>
          </p:nvSpPr>
          <p:spPr>
            <a:xfrm>
              <a:off x="515091" y="94486"/>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dirty="0">
                  <a:solidFill>
                    <a:srgbClr val="4D4D4D">
                      <a:lumMod val="75000"/>
                    </a:srgbClr>
                  </a:solidFill>
                  <a:cs typeface="Arial" panose="020B0604020202020204" pitchFamily="34" charset="0"/>
                  <a:sym typeface="+mn-lt"/>
                </a:rPr>
                <a:t>Function of Subsystem</a:t>
              </a:r>
            </a:p>
          </p:txBody>
        </p:sp>
        <p:sp>
          <p:nvSpPr>
            <p:cNvPr id="47" name="椭圆 46"/>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pitchFamily="34" charset="0"/>
                <a:cs typeface="Arial" panose="020B0604020202020204" pitchFamily="34" charset="0"/>
                <a:sym typeface="+mn-lt"/>
              </a:endParaRPr>
            </a:p>
          </p:txBody>
        </p:sp>
        <p:sp>
          <p:nvSpPr>
            <p:cNvPr id="48" name="矩形 47"/>
            <p:cNvSpPr/>
            <p:nvPr/>
          </p:nvSpPr>
          <p:spPr>
            <a:xfrm>
              <a:off x="625786" y="528949"/>
              <a:ext cx="564578" cy="292388"/>
            </a:xfrm>
            <a:prstGeom prst="rect">
              <a:avLst/>
            </a:prstGeom>
          </p:spPr>
          <p:txBody>
            <a:bodyPr wrap="none">
              <a:spAutoFit/>
            </a:bodyPr>
            <a:lstStyle/>
            <a:p>
              <a:pPr defTabSz="685800"/>
              <a:r>
                <a:rPr lang="en-US" altLang="zh-CN" dirty="0">
                  <a:solidFill>
                    <a:prstClr val="black"/>
                  </a:solidFill>
                  <a:cs typeface="Arial" panose="020B0604020202020204" pitchFamily="34" charset="0"/>
                  <a:sym typeface="+mn-lt"/>
                </a:rPr>
                <a:t>EMG</a:t>
              </a:r>
            </a:p>
          </p:txBody>
        </p:sp>
      </p:grpSp>
      <p:sp>
        <p:nvSpPr>
          <p:cNvPr id="49" name="椭圆 48"/>
          <p:cNvSpPr/>
          <p:nvPr/>
        </p:nvSpPr>
        <p:spPr>
          <a:xfrm>
            <a:off x="4989337" y="-181551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dirty="0">
              <a:solidFill>
                <a:prstClr val="white"/>
              </a:solidFill>
              <a:latin typeface="Arial" panose="020B0604020202020204" pitchFamily="34" charset="0"/>
              <a:cs typeface="Arial" panose="020B0604020202020204" pitchFamily="34" charset="0"/>
              <a:sym typeface="+mn-lt"/>
            </a:endParaRPr>
          </a:p>
        </p:txBody>
      </p:sp>
      <p:sp>
        <p:nvSpPr>
          <p:cNvPr id="50" name="椭圆 49"/>
          <p:cNvSpPr/>
          <p:nvPr/>
        </p:nvSpPr>
        <p:spPr>
          <a:xfrm>
            <a:off x="7865886" y="3609041"/>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dirty="0">
              <a:solidFill>
                <a:prstClr val="white"/>
              </a:solidFill>
              <a:latin typeface="Arial" panose="020B0604020202020204" pitchFamily="34" charset="0"/>
              <a:cs typeface="Arial" panose="020B0604020202020204" pitchFamily="34" charset="0"/>
              <a:sym typeface="+mn-lt"/>
            </a:endParaRPr>
          </a:p>
        </p:txBody>
      </p:sp>
      <p:pic>
        <p:nvPicPr>
          <p:cNvPr id="2" name="图片 1" descr="IMG_256"/>
          <p:cNvPicPr>
            <a:picLocks noChangeAspect="1"/>
          </p:cNvPicPr>
          <p:nvPr/>
        </p:nvPicPr>
        <p:blipFill>
          <a:blip r:embed="rId3"/>
          <a:stretch>
            <a:fillRect/>
          </a:stretch>
        </p:blipFill>
        <p:spPr>
          <a:xfrm>
            <a:off x="98170" y="1277471"/>
            <a:ext cx="3495675" cy="3019425"/>
          </a:xfrm>
          <a:prstGeom prst="rect">
            <a:avLst/>
          </a:prstGeom>
          <a:noFill/>
          <a:ln w="9525">
            <a:noFill/>
          </a:ln>
        </p:spPr>
      </p:pic>
      <p:pic>
        <p:nvPicPr>
          <p:cNvPr id="3" name="图片 2" descr="IMG_256"/>
          <p:cNvPicPr>
            <a:picLocks noChangeAspect="1"/>
          </p:cNvPicPr>
          <p:nvPr/>
        </p:nvPicPr>
        <p:blipFill>
          <a:blip r:embed="rId4"/>
          <a:stretch>
            <a:fillRect/>
          </a:stretch>
        </p:blipFill>
        <p:spPr>
          <a:xfrm>
            <a:off x="4369175" y="1447730"/>
            <a:ext cx="4314825" cy="2678906"/>
          </a:xfrm>
          <a:prstGeom prst="rect">
            <a:avLst/>
          </a:prstGeom>
          <a:noFill/>
          <a:ln w="9525">
            <a:noFill/>
          </a:ln>
        </p:spPr>
      </p:pic>
      <p:sp>
        <p:nvSpPr>
          <p:cNvPr id="4" name="文本框 3"/>
          <p:cNvSpPr txBox="1"/>
          <p:nvPr/>
        </p:nvSpPr>
        <p:spPr>
          <a:xfrm>
            <a:off x="630936" y="4296895"/>
            <a:ext cx="2962909" cy="507831"/>
          </a:xfrm>
          <a:prstGeom prst="rect">
            <a:avLst/>
          </a:prstGeom>
          <a:noFill/>
        </p:spPr>
        <p:txBody>
          <a:bodyPr wrap="square" rtlCol="0">
            <a:spAutoFit/>
          </a:bodyPr>
          <a:lstStyle/>
          <a:p>
            <a:pPr eaLnBrk="1" fontAlgn="auto" hangingPunct="1">
              <a:spcBef>
                <a:spcPts val="0"/>
              </a:spcBef>
              <a:spcAft>
                <a:spcPts val="0"/>
              </a:spcAft>
            </a:pPr>
            <a:r>
              <a:rPr lang="en-US" altLang="zh-CN" sz="1350" dirty="0">
                <a:solidFill>
                  <a:prstClr val="black"/>
                </a:solidFill>
                <a:cs typeface="Arial" panose="020B0604020202020204" pitchFamily="34" charset="0"/>
              </a:rPr>
              <a:t>Source: </a:t>
            </a:r>
            <a:r>
              <a:rPr lang="en-US" altLang="zh-CN" sz="1350" kern="100" dirty="0" err="1">
                <a:solidFill>
                  <a:srgbClr val="333333"/>
                </a:solidFill>
                <a:ea typeface="宋体" panose="02010600030101010101" pitchFamily="2" charset="-122"/>
                <a:cs typeface="Arial" panose="020B0604020202020204" pitchFamily="34" charset="0"/>
              </a:rPr>
              <a:t>MyoWare</a:t>
            </a:r>
            <a:r>
              <a:rPr lang="en-US" altLang="zh-CN" sz="1350" kern="100" dirty="0">
                <a:solidFill>
                  <a:srgbClr val="333333"/>
                </a:solidFill>
                <a:ea typeface="宋体" panose="02010600030101010101" pitchFamily="2" charset="-122"/>
                <a:cs typeface="Arial" panose="020B0604020202020204" pitchFamily="34" charset="0"/>
              </a:rPr>
              <a:t> 2.0  </a:t>
            </a:r>
            <a:r>
              <a:rPr lang="en-US" altLang="zh-CN" sz="1350" kern="100" dirty="0" err="1">
                <a:solidFill>
                  <a:srgbClr val="333333"/>
                </a:solidFill>
                <a:ea typeface="宋体" panose="02010600030101010101" pitchFamily="2" charset="-122"/>
                <a:cs typeface="Arial" panose="020B0604020202020204" pitchFamily="34" charset="0"/>
              </a:rPr>
              <a:t>QuickStartGuide</a:t>
            </a:r>
            <a:endParaRPr lang="zh-CN" altLang="en-US" sz="1350" dirty="0">
              <a:solidFill>
                <a:prstClr val="black"/>
              </a:solidFill>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250" fill="hold"/>
                                        <p:tgtEl>
                                          <p:spTgt spid="21"/>
                                        </p:tgtEl>
                                        <p:attrNameLst>
                                          <p:attrName>ppt_w</p:attrName>
                                        </p:attrNameLst>
                                      </p:cBhvr>
                                      <p:tavLst>
                                        <p:tav tm="0">
                                          <p:val>
                                            <p:fltVal val="0"/>
                                          </p:val>
                                        </p:tav>
                                        <p:tav tm="100000">
                                          <p:val>
                                            <p:strVal val="#ppt_w"/>
                                          </p:val>
                                        </p:tav>
                                      </p:tavLst>
                                    </p:anim>
                                    <p:anim calcmode="lin" valueType="num">
                                      <p:cBhvr>
                                        <p:cTn id="12" dur="250" fill="hold"/>
                                        <p:tgtEl>
                                          <p:spTgt spid="21"/>
                                        </p:tgtEl>
                                        <p:attrNameLst>
                                          <p:attrName>ppt_h</p:attrName>
                                        </p:attrNameLst>
                                      </p:cBhvr>
                                      <p:tavLst>
                                        <p:tav tm="0">
                                          <p:val>
                                            <p:fltVal val="0"/>
                                          </p:val>
                                        </p:tav>
                                        <p:tav tm="100000">
                                          <p:val>
                                            <p:strVal val="#ppt_h"/>
                                          </p:val>
                                        </p:tav>
                                      </p:tavLst>
                                    </p:anim>
                                    <p:animEffect transition="in" filter="fade">
                                      <p:cBhvr>
                                        <p:cTn id="13" dur="250"/>
                                        <p:tgtEl>
                                          <p:spTgt spid="21"/>
                                        </p:tgtEl>
                                      </p:cBhvr>
                                    </p:animEffect>
                                  </p:childTnLst>
                                </p:cTn>
                              </p:par>
                              <p:par>
                                <p:cTn id="14" presetID="6" presetClass="emph" presetSubtype="0" decel="100000" fill="hold" grpId="1" nodeType="withEffect">
                                  <p:stCondLst>
                                    <p:cond delay="200"/>
                                  </p:stCondLst>
                                  <p:childTnLst>
                                    <p:animScale>
                                      <p:cBhvr>
                                        <p:cTn id="15" dur="250" fill="hold"/>
                                        <p:tgtEl>
                                          <p:spTgt spid="21"/>
                                        </p:tgtEl>
                                      </p:cBhvr>
                                      <p:by x="110000" y="110000"/>
                                    </p:animScale>
                                  </p:childTnLst>
                                </p:cTn>
                              </p:par>
                              <p:par>
                                <p:cTn id="16" presetID="6" presetClass="emph" presetSubtype="0" decel="100000" fill="hold" grpId="2" nodeType="withEffect">
                                  <p:stCondLst>
                                    <p:cond delay="300"/>
                                  </p:stCondLst>
                                  <p:childTnLst>
                                    <p:animScale>
                                      <p:cBhvr>
                                        <p:cTn id="17" dur="250" fill="hold"/>
                                        <p:tgtEl>
                                          <p:spTgt spid="21"/>
                                        </p:tgtEl>
                                      </p:cBhvr>
                                      <p:by x="91000" y="91000"/>
                                    </p:animScale>
                                  </p:childTnLst>
                                </p:cTn>
                              </p:par>
                            </p:childTnLst>
                          </p:cTn>
                        </p:par>
                        <p:par>
                          <p:cTn id="18" fill="hold">
                            <p:stCondLst>
                              <p:cond delay="1000"/>
                            </p:stCondLst>
                            <p:childTnLst>
                              <p:par>
                                <p:cTn id="19" presetID="2" presetClass="entr" presetSubtype="8" decel="667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400" fill="hold"/>
                                        <p:tgtEl>
                                          <p:spTgt spid="5"/>
                                        </p:tgtEl>
                                        <p:attrNameLst>
                                          <p:attrName>ppt_x</p:attrName>
                                        </p:attrNameLst>
                                      </p:cBhvr>
                                      <p:tavLst>
                                        <p:tav tm="0">
                                          <p:val>
                                            <p:strVal val="0-#ppt_w/2"/>
                                          </p:val>
                                        </p:tav>
                                        <p:tav tm="100000">
                                          <p:val>
                                            <p:strVal val="#ppt_x"/>
                                          </p:val>
                                        </p:tav>
                                      </p:tavLst>
                                    </p:anim>
                                    <p:anim calcmode="lin" valueType="num">
                                      <p:cBhvr additive="base">
                                        <p:cTn id="22" dur="4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decel="66700" fill="hold" nodeType="withEffect">
                                  <p:stCondLst>
                                    <p:cond delay="2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400" fill="hold"/>
                                        <p:tgtEl>
                                          <p:spTgt spid="6"/>
                                        </p:tgtEl>
                                        <p:attrNameLst>
                                          <p:attrName>ppt_x</p:attrName>
                                        </p:attrNameLst>
                                      </p:cBhvr>
                                      <p:tavLst>
                                        <p:tav tm="0">
                                          <p:val>
                                            <p:strVal val="1+#ppt_w/2"/>
                                          </p:val>
                                        </p:tav>
                                        <p:tav tm="100000">
                                          <p:val>
                                            <p:strVal val="#ppt_x"/>
                                          </p:val>
                                        </p:tav>
                                      </p:tavLst>
                                    </p:anim>
                                    <p:anim calcmode="lin" valueType="num">
                                      <p:cBhvr additive="base">
                                        <p:cTn id="26" dur="4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rot="4500000">
            <a:off x="7078121"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字魂5号-无外润黑体"/>
              <a:cs typeface="+mn-ea"/>
              <a:sym typeface="+mn-lt"/>
            </a:endParaRPr>
          </a:p>
        </p:txBody>
      </p:sp>
      <p:sp>
        <p:nvSpPr>
          <p:cNvPr id="15" name="椭圆 14"/>
          <p:cNvSpPr/>
          <p:nvPr/>
        </p:nvSpPr>
        <p:spPr>
          <a:xfrm rot="4500000">
            <a:off x="7078121"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字魂5号-无外润黑体"/>
              <a:cs typeface="+mn-ea"/>
              <a:sym typeface="+mn-lt"/>
            </a:endParaRPr>
          </a:p>
        </p:txBody>
      </p:sp>
      <p:sp>
        <p:nvSpPr>
          <p:cNvPr id="16" name="椭圆 15"/>
          <p:cNvSpPr/>
          <p:nvPr/>
        </p:nvSpPr>
        <p:spPr>
          <a:xfrm>
            <a:off x="-1648765" y="2598032"/>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a:solidFill>
                <a:prstClr val="white"/>
              </a:solidFill>
              <a:latin typeface="字魂5号-无外润黑体"/>
              <a:cs typeface="+mn-ea"/>
              <a:sym typeface="+mn-lt"/>
            </a:endParaRPr>
          </a:p>
        </p:txBody>
      </p:sp>
      <p:sp>
        <p:nvSpPr>
          <p:cNvPr id="19" name="圆角矩形 2"/>
          <p:cNvSpPr/>
          <p:nvPr/>
        </p:nvSpPr>
        <p:spPr>
          <a:xfrm>
            <a:off x="4562475" y="1053465"/>
            <a:ext cx="3248025" cy="1028700"/>
          </a:xfrm>
          <a:prstGeom prst="roundRect">
            <a:avLst/>
          </a:prstGeom>
          <a:noFill/>
          <a:ln>
            <a:solidFill>
              <a:srgbClr val="7475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Arial" panose="020B0604020202020204"/>
              <a:cs typeface="+mn-ea"/>
              <a:sym typeface="+mn-lt"/>
            </a:endParaRPr>
          </a:p>
        </p:txBody>
      </p:sp>
      <p:sp>
        <p:nvSpPr>
          <p:cNvPr id="20" name="圆角矩形 3"/>
          <p:cNvSpPr/>
          <p:nvPr/>
        </p:nvSpPr>
        <p:spPr>
          <a:xfrm>
            <a:off x="4562475" y="2215515"/>
            <a:ext cx="3248025" cy="1028700"/>
          </a:xfrm>
          <a:prstGeom prst="roundRect">
            <a:avLst/>
          </a:prstGeom>
          <a:noFill/>
          <a:ln>
            <a:solidFill>
              <a:srgbClr val="7475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Arial" panose="020B0604020202020204"/>
              <a:cs typeface="+mn-ea"/>
              <a:sym typeface="+mn-lt"/>
            </a:endParaRPr>
          </a:p>
        </p:txBody>
      </p:sp>
      <p:sp>
        <p:nvSpPr>
          <p:cNvPr id="21" name="圆角矩形 4"/>
          <p:cNvSpPr/>
          <p:nvPr/>
        </p:nvSpPr>
        <p:spPr>
          <a:xfrm>
            <a:off x="4572000" y="3377565"/>
            <a:ext cx="3238500" cy="1228826"/>
          </a:xfrm>
          <a:prstGeom prst="round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zh-CN" altLang="en-US" sz="1350">
              <a:solidFill>
                <a:prstClr val="white"/>
              </a:solidFill>
              <a:latin typeface="Arial" panose="020B0604020202020204"/>
              <a:cs typeface="+mn-ea"/>
              <a:sym typeface="+mn-lt"/>
            </a:endParaRPr>
          </a:p>
        </p:txBody>
      </p:sp>
      <p:sp>
        <p:nvSpPr>
          <p:cNvPr id="22" name="文本框 21"/>
          <p:cNvSpPr txBox="1"/>
          <p:nvPr/>
        </p:nvSpPr>
        <p:spPr>
          <a:xfrm>
            <a:off x="4782979" y="1485901"/>
            <a:ext cx="2806541" cy="318677"/>
          </a:xfrm>
          <a:prstGeom prst="rect">
            <a:avLst/>
          </a:prstGeom>
          <a:noFill/>
        </p:spPr>
        <p:txBody>
          <a:bodyPr wrap="square" rtlCol="0" anchor="t">
            <a:spAutoFit/>
          </a:bodyPr>
          <a:lstStyle/>
          <a:p>
            <a:pPr defTabSz="913765" eaLnBrk="1" fontAlgn="auto" hangingPunct="1">
              <a:lnSpc>
                <a:spcPct val="120000"/>
              </a:lnSpc>
              <a:spcBef>
                <a:spcPts val="0"/>
              </a:spcBef>
              <a:spcAft>
                <a:spcPts val="0"/>
              </a:spcAft>
              <a:defRPr/>
            </a:pPr>
            <a:r>
              <a:rPr lang="en-GB" altLang="zh-CN" sz="1350" spc="-113" dirty="0">
                <a:solidFill>
                  <a:prstClr val="black">
                    <a:lumMod val="75000"/>
                    <a:lumOff val="25000"/>
                  </a:prstClr>
                </a:solidFill>
                <a:latin typeface="Arial" panose="020B0604020202020204"/>
                <a:cs typeface="+mn-ea"/>
                <a:sym typeface="+mn-lt"/>
              </a:rPr>
              <a:t>FFT can help identify and filter out noise</a:t>
            </a:r>
            <a:endParaRPr lang="zh-CN" altLang="en-US" sz="1350" spc="-113" dirty="0">
              <a:solidFill>
                <a:prstClr val="black">
                  <a:lumMod val="75000"/>
                  <a:lumOff val="25000"/>
                </a:prstClr>
              </a:solidFill>
              <a:latin typeface="Arial" panose="020B0604020202020204"/>
              <a:cs typeface="+mn-ea"/>
              <a:sym typeface="+mn-lt"/>
            </a:endParaRPr>
          </a:p>
        </p:txBody>
      </p:sp>
      <p:sp>
        <p:nvSpPr>
          <p:cNvPr id="23" name="文本框 22"/>
          <p:cNvSpPr txBox="1"/>
          <p:nvPr/>
        </p:nvSpPr>
        <p:spPr>
          <a:xfrm>
            <a:off x="4782979" y="1034854"/>
            <a:ext cx="2966692" cy="456535"/>
          </a:xfrm>
          <a:prstGeom prst="rect">
            <a:avLst/>
          </a:prstGeom>
          <a:noFill/>
        </p:spPr>
        <p:txBody>
          <a:bodyPr wrap="square" rtlCol="0" anchor="t">
            <a:spAutoFit/>
          </a:bodyPr>
          <a:lstStyle/>
          <a:p>
            <a:pPr defTabSz="913765" eaLnBrk="1" fontAlgn="auto" hangingPunct="1">
              <a:lnSpc>
                <a:spcPct val="150000"/>
              </a:lnSpc>
              <a:spcBef>
                <a:spcPts val="0"/>
              </a:spcBef>
              <a:spcAft>
                <a:spcPts val="0"/>
              </a:spcAft>
              <a:defRPr/>
            </a:pPr>
            <a:r>
              <a:rPr lang="en-US" altLang="zh-CN" sz="1800" b="1" spc="-113" dirty="0">
                <a:solidFill>
                  <a:prstClr val="black">
                    <a:lumMod val="75000"/>
                    <a:lumOff val="25000"/>
                  </a:prstClr>
                </a:solidFill>
                <a:latin typeface="Arial" panose="020B0604020202020204"/>
                <a:cs typeface="+mn-ea"/>
                <a:sym typeface="+mn-lt"/>
              </a:rPr>
              <a:t>Improve signal-to-noise ratio</a:t>
            </a:r>
            <a:endParaRPr lang="zh-CN" altLang="en-US" sz="1800" b="1" spc="-113" dirty="0">
              <a:solidFill>
                <a:prstClr val="black">
                  <a:lumMod val="75000"/>
                  <a:lumOff val="25000"/>
                </a:prstClr>
              </a:solidFill>
              <a:latin typeface="Arial" panose="020B0604020202020204"/>
              <a:cs typeface="+mn-ea"/>
              <a:sym typeface="+mn-lt"/>
            </a:endParaRPr>
          </a:p>
        </p:txBody>
      </p:sp>
      <p:sp>
        <p:nvSpPr>
          <p:cNvPr id="24" name="文本框 23"/>
          <p:cNvSpPr txBox="1"/>
          <p:nvPr/>
        </p:nvSpPr>
        <p:spPr>
          <a:xfrm>
            <a:off x="4782979" y="2620328"/>
            <a:ext cx="3027521" cy="567976"/>
          </a:xfrm>
          <a:prstGeom prst="rect">
            <a:avLst/>
          </a:prstGeom>
          <a:noFill/>
        </p:spPr>
        <p:txBody>
          <a:bodyPr wrap="square" rtlCol="0" anchor="t">
            <a:spAutoFit/>
          </a:bodyPr>
          <a:lstStyle/>
          <a:p>
            <a:pPr defTabSz="913765" eaLnBrk="1" fontAlgn="auto" hangingPunct="1">
              <a:lnSpc>
                <a:spcPct val="120000"/>
              </a:lnSpc>
              <a:spcBef>
                <a:spcPts val="0"/>
              </a:spcBef>
              <a:spcAft>
                <a:spcPts val="0"/>
              </a:spcAft>
              <a:defRPr/>
            </a:pPr>
            <a:r>
              <a:rPr lang="en-GB" altLang="zh-CN" sz="1350" spc="-113" dirty="0">
                <a:solidFill>
                  <a:prstClr val="black">
                    <a:lumMod val="75000"/>
                    <a:lumOff val="25000"/>
                  </a:prstClr>
                </a:solidFill>
                <a:latin typeface="Arial" panose="020B0604020202020204"/>
                <a:cs typeface="+mn-ea"/>
                <a:sym typeface="+mn-lt"/>
              </a:rPr>
              <a:t>FFT helps diagnose specific neuromuscular diseases</a:t>
            </a:r>
            <a:endParaRPr lang="zh-CN" altLang="en-US" sz="1350" spc="-113" dirty="0">
              <a:solidFill>
                <a:prstClr val="black">
                  <a:lumMod val="75000"/>
                  <a:lumOff val="25000"/>
                </a:prstClr>
              </a:solidFill>
              <a:latin typeface="Arial" panose="020B0604020202020204"/>
              <a:cs typeface="+mn-ea"/>
              <a:sym typeface="+mn-lt"/>
            </a:endParaRPr>
          </a:p>
        </p:txBody>
      </p:sp>
      <p:sp>
        <p:nvSpPr>
          <p:cNvPr id="25" name="文本框 24"/>
          <p:cNvSpPr txBox="1"/>
          <p:nvPr/>
        </p:nvSpPr>
        <p:spPr>
          <a:xfrm>
            <a:off x="4782979" y="2283619"/>
            <a:ext cx="2511992" cy="395814"/>
          </a:xfrm>
          <a:prstGeom prst="rect">
            <a:avLst/>
          </a:prstGeom>
          <a:noFill/>
        </p:spPr>
        <p:txBody>
          <a:bodyPr wrap="square" rtlCol="0" anchor="t">
            <a:spAutoFit/>
          </a:bodyPr>
          <a:lstStyle/>
          <a:p>
            <a:pPr defTabSz="913765" eaLnBrk="1" fontAlgn="auto" hangingPunct="1">
              <a:lnSpc>
                <a:spcPct val="150000"/>
              </a:lnSpc>
              <a:spcBef>
                <a:spcPts val="0"/>
              </a:spcBef>
              <a:spcAft>
                <a:spcPts val="0"/>
              </a:spcAft>
              <a:defRPr/>
            </a:pPr>
            <a:r>
              <a:rPr lang="en-US" altLang="zh-CN" sz="1500" b="1" spc="-113" dirty="0">
                <a:solidFill>
                  <a:prstClr val="black">
                    <a:lumMod val="75000"/>
                    <a:lumOff val="25000"/>
                  </a:prstClr>
                </a:solidFill>
                <a:latin typeface="Arial" panose="020B0604020202020204"/>
                <a:cs typeface="+mn-ea"/>
                <a:sym typeface="+mn-lt"/>
              </a:rPr>
              <a:t>Recognize muscle fatigue</a:t>
            </a:r>
            <a:endParaRPr lang="zh-CN" altLang="en-US" sz="1500" b="1" spc="-113" dirty="0">
              <a:solidFill>
                <a:prstClr val="black">
                  <a:lumMod val="75000"/>
                  <a:lumOff val="25000"/>
                </a:prstClr>
              </a:solidFill>
              <a:latin typeface="Arial" panose="020B0604020202020204"/>
              <a:cs typeface="+mn-ea"/>
              <a:sym typeface="+mn-lt"/>
            </a:endParaRPr>
          </a:p>
        </p:txBody>
      </p:sp>
      <p:sp>
        <p:nvSpPr>
          <p:cNvPr id="26" name="文本框 25"/>
          <p:cNvSpPr txBox="1"/>
          <p:nvPr/>
        </p:nvSpPr>
        <p:spPr>
          <a:xfrm>
            <a:off x="4868704" y="3714274"/>
            <a:ext cx="2806541" cy="817275"/>
          </a:xfrm>
          <a:prstGeom prst="rect">
            <a:avLst/>
          </a:prstGeom>
          <a:noFill/>
        </p:spPr>
        <p:txBody>
          <a:bodyPr wrap="square" rtlCol="0" anchor="t">
            <a:spAutoFit/>
          </a:bodyPr>
          <a:lstStyle/>
          <a:p>
            <a:pPr defTabSz="913765" eaLnBrk="1" fontAlgn="auto" hangingPunct="1">
              <a:lnSpc>
                <a:spcPct val="120000"/>
              </a:lnSpc>
              <a:spcBef>
                <a:spcPts val="0"/>
              </a:spcBef>
              <a:spcAft>
                <a:spcPts val="0"/>
              </a:spcAft>
              <a:defRPr/>
            </a:pPr>
            <a:r>
              <a:rPr lang="en-GB" altLang="zh-CN" sz="1350" spc="-113" dirty="0">
                <a:solidFill>
                  <a:prstClr val="black">
                    <a:lumMod val="75000"/>
                    <a:lumOff val="25000"/>
                  </a:prstClr>
                </a:solidFill>
                <a:latin typeface="Arial" panose="020B0604020202020204"/>
                <a:cs typeface="+mn-ea"/>
                <a:sym typeface="+mn-lt"/>
              </a:rPr>
              <a:t>FFT is a very efficient algorithm that can quickly convert time domain signals to frequency domain.</a:t>
            </a:r>
            <a:endParaRPr lang="zh-CN" altLang="en-US" sz="1350" spc="-113" dirty="0">
              <a:solidFill>
                <a:prstClr val="black">
                  <a:lumMod val="75000"/>
                  <a:lumOff val="25000"/>
                </a:prstClr>
              </a:solidFill>
              <a:latin typeface="Arial" panose="020B0604020202020204"/>
              <a:cs typeface="+mn-ea"/>
              <a:sym typeface="+mn-lt"/>
            </a:endParaRPr>
          </a:p>
        </p:txBody>
      </p:sp>
      <p:sp>
        <p:nvSpPr>
          <p:cNvPr id="27" name="文本框 26"/>
          <p:cNvSpPr txBox="1"/>
          <p:nvPr/>
        </p:nvSpPr>
        <p:spPr>
          <a:xfrm>
            <a:off x="4868704" y="3377565"/>
            <a:ext cx="1752124" cy="395814"/>
          </a:xfrm>
          <a:prstGeom prst="rect">
            <a:avLst/>
          </a:prstGeom>
          <a:noFill/>
        </p:spPr>
        <p:txBody>
          <a:bodyPr wrap="square" rtlCol="0" anchor="t">
            <a:spAutoFit/>
          </a:bodyPr>
          <a:lstStyle/>
          <a:p>
            <a:pPr defTabSz="913765" eaLnBrk="1" fontAlgn="auto" hangingPunct="1">
              <a:lnSpc>
                <a:spcPct val="150000"/>
              </a:lnSpc>
              <a:spcBef>
                <a:spcPts val="0"/>
              </a:spcBef>
              <a:spcAft>
                <a:spcPts val="0"/>
              </a:spcAft>
              <a:defRPr/>
            </a:pPr>
            <a:r>
              <a:rPr lang="en-US" altLang="zh-CN" sz="1500" b="1" spc="-113" dirty="0">
                <a:solidFill>
                  <a:prstClr val="black">
                    <a:lumMod val="75000"/>
                    <a:lumOff val="25000"/>
                  </a:prstClr>
                </a:solidFill>
                <a:latin typeface="Arial" panose="020B0604020202020204"/>
                <a:cs typeface="+mn-ea"/>
                <a:sym typeface="+mn-lt"/>
              </a:rPr>
              <a:t>Fast and efficient</a:t>
            </a:r>
            <a:endParaRPr lang="zh-CN" altLang="en-US" sz="1500" b="1" spc="-113" dirty="0">
              <a:solidFill>
                <a:prstClr val="black">
                  <a:lumMod val="75000"/>
                  <a:lumOff val="25000"/>
                </a:prstClr>
              </a:solidFill>
              <a:latin typeface="Arial" panose="020B0604020202020204"/>
              <a:cs typeface="+mn-ea"/>
              <a:sym typeface="+mn-lt"/>
            </a:endParaRPr>
          </a:p>
        </p:txBody>
      </p:sp>
      <p:sp>
        <p:nvSpPr>
          <p:cNvPr id="29" name="文本框 28"/>
          <p:cNvSpPr txBox="1"/>
          <p:nvPr/>
        </p:nvSpPr>
        <p:spPr>
          <a:xfrm>
            <a:off x="628459" y="630039"/>
            <a:ext cx="6963766" cy="415498"/>
          </a:xfrm>
          <a:prstGeom prst="rect">
            <a:avLst/>
          </a:prstGeom>
          <a:noFill/>
        </p:spPr>
        <p:txBody>
          <a:bodyPr wrap="none" rtlCol="0">
            <a:spAutoFit/>
          </a:bodyPr>
          <a:lstStyle/>
          <a:p>
            <a:pPr eaLnBrk="1" fontAlgn="auto" hangingPunct="1">
              <a:spcBef>
                <a:spcPts val="0"/>
              </a:spcBef>
              <a:spcAft>
                <a:spcPts val="0"/>
              </a:spcAft>
              <a:defRPr/>
            </a:pPr>
            <a:r>
              <a:rPr lang="en-GB" altLang="zh-CN" sz="2100" b="1" dirty="0">
                <a:solidFill>
                  <a:prstClr val="black"/>
                </a:solidFill>
                <a:latin typeface="Arial" panose="020B0604020202020204"/>
                <a:cs typeface="+mn-ea"/>
                <a:sym typeface="+mn-lt"/>
              </a:rPr>
              <a:t>Preprocessing and feature extraction of EMG signals</a:t>
            </a:r>
            <a:endParaRPr lang="zh-CN" altLang="en-US" sz="2100" b="1" dirty="0">
              <a:solidFill>
                <a:prstClr val="black"/>
              </a:solidFill>
              <a:latin typeface="Arial" panose="020B0604020202020204"/>
              <a:cs typeface="+mn-ea"/>
              <a:sym typeface="+mn-lt"/>
            </a:endParaRPr>
          </a:p>
        </p:txBody>
      </p:sp>
      <p:pic>
        <p:nvPicPr>
          <p:cNvPr id="30" name="图片 29" descr="IMG_258"/>
          <p:cNvPicPr>
            <a:picLocks noChangeAspect="1"/>
          </p:cNvPicPr>
          <p:nvPr/>
        </p:nvPicPr>
        <p:blipFill>
          <a:blip r:embed="rId3"/>
          <a:stretch>
            <a:fillRect/>
          </a:stretch>
        </p:blipFill>
        <p:spPr>
          <a:xfrm>
            <a:off x="199554" y="1773410"/>
            <a:ext cx="4160931" cy="1990909"/>
          </a:xfrm>
          <a:prstGeom prst="rect">
            <a:avLst/>
          </a:prstGeom>
          <a:noFill/>
          <a:ln w="9525">
            <a:noFill/>
          </a:ln>
        </p:spPr>
      </p:pic>
      <p:grpSp>
        <p:nvGrpSpPr>
          <p:cNvPr id="31" name="组合 30"/>
          <p:cNvGrpSpPr/>
          <p:nvPr/>
        </p:nvGrpSpPr>
        <p:grpSpPr>
          <a:xfrm>
            <a:off x="-736334" y="-104223"/>
            <a:ext cx="4346293" cy="859534"/>
            <a:chOff x="-498530" y="1243"/>
            <a:chExt cx="4346293" cy="859534"/>
          </a:xfrm>
        </p:grpSpPr>
        <p:sp>
          <p:nvSpPr>
            <p:cNvPr id="32" name="文本框 31"/>
            <p:cNvSpPr txBox="1"/>
            <p:nvPr/>
          </p:nvSpPr>
          <p:spPr>
            <a:xfrm>
              <a:off x="498529" y="105863"/>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dirty="0">
                  <a:solidFill>
                    <a:srgbClr val="4D4D4D">
                      <a:lumMod val="75000"/>
                    </a:srgbClr>
                  </a:solidFill>
                  <a:cs typeface="Arial" panose="020B0604020202020204" pitchFamily="34" charset="0"/>
                  <a:sym typeface="+mn-lt"/>
                </a:rPr>
                <a:t>Function of Subsystem</a:t>
              </a:r>
            </a:p>
          </p:txBody>
        </p:sp>
        <p:sp>
          <p:nvSpPr>
            <p:cNvPr id="33" name="椭圆 3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字魂5号-无外润黑体"/>
                <a:cs typeface="+mn-ea"/>
                <a:sym typeface="+mn-lt"/>
              </a:endParaRPr>
            </a:p>
          </p:txBody>
        </p:sp>
      </p:grpSp>
      <p:sp>
        <p:nvSpPr>
          <p:cNvPr id="35" name="任意多边形: 形状 47"/>
          <p:cNvSpPr/>
          <p:nvPr/>
        </p:nvSpPr>
        <p:spPr>
          <a:xfrm rot="19598233" flipH="1">
            <a:off x="353482" y="693982"/>
            <a:ext cx="295439" cy="297243"/>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1" fontAlgn="auto" hangingPunct="1">
              <a:spcBef>
                <a:spcPts val="0"/>
              </a:spcBef>
              <a:spcAft>
                <a:spcPts val="0"/>
              </a:spcAft>
            </a:pPr>
            <a:endParaRPr lang="zh-CN" altLang="en-US" sz="1350">
              <a:solidFill>
                <a:prstClr val="white"/>
              </a:solidFill>
              <a:latin typeface="Arial" panose="020B0604020202020204"/>
              <a:ea typeface="微软雅黑" panose="020B0503020204020204" pitchFamily="34" charset="-122"/>
              <a:sym typeface="Arial" panose="020B0604020202020204"/>
            </a:endParaRPr>
          </a:p>
        </p:txBody>
      </p:sp>
      <p:sp>
        <p:nvSpPr>
          <p:cNvPr id="2" name="文本框 1"/>
          <p:cNvSpPr txBox="1"/>
          <p:nvPr/>
        </p:nvSpPr>
        <p:spPr>
          <a:xfrm>
            <a:off x="323176" y="3848391"/>
            <a:ext cx="4160931" cy="1015663"/>
          </a:xfrm>
          <a:prstGeom prst="rect">
            <a:avLst/>
          </a:prstGeom>
          <a:noFill/>
        </p:spPr>
        <p:txBody>
          <a:bodyPr wrap="square" rtlCol="0">
            <a:spAutoFit/>
          </a:bodyPr>
          <a:lstStyle/>
          <a:p>
            <a:pPr eaLnBrk="1" fontAlgn="auto" hangingPunct="1">
              <a:spcBef>
                <a:spcPts val="0"/>
              </a:spcBef>
              <a:spcAft>
                <a:spcPts val="0"/>
              </a:spcAft>
            </a:pPr>
            <a:r>
              <a:rPr lang="en-US" altLang="zh-CN" sz="1200" dirty="0">
                <a:solidFill>
                  <a:prstClr val="black"/>
                </a:solidFill>
                <a:latin typeface="字魂5号-无外润黑体"/>
              </a:rPr>
              <a:t>Source:;: </a:t>
            </a:r>
            <a:r>
              <a:rPr lang="en-US" altLang="zh-CN" sz="1200" dirty="0" err="1">
                <a:solidFill>
                  <a:prstClr val="black"/>
                </a:solidFill>
                <a:latin typeface="字魂5号-无外润黑体"/>
              </a:rPr>
              <a:t>Hiraiwa</a:t>
            </a:r>
            <a:r>
              <a:rPr lang="en-US" altLang="zh-CN" sz="1200" dirty="0">
                <a:solidFill>
                  <a:prstClr val="black"/>
                </a:solidFill>
                <a:latin typeface="字魂5号-无外润黑体"/>
              </a:rPr>
              <a:t>, Akira, </a:t>
            </a:r>
            <a:r>
              <a:rPr lang="en-US" altLang="zh-CN" sz="1200" dirty="0" err="1">
                <a:solidFill>
                  <a:prstClr val="black"/>
                </a:solidFill>
                <a:latin typeface="字魂5号-无外润黑体"/>
              </a:rPr>
              <a:t>Katsunori</a:t>
            </a:r>
            <a:r>
              <a:rPr lang="en-US" altLang="zh-CN" sz="1200" dirty="0">
                <a:solidFill>
                  <a:prstClr val="black"/>
                </a:solidFill>
                <a:latin typeface="字魂5号-无外润黑体"/>
              </a:rPr>
              <a:t> </a:t>
            </a:r>
            <a:r>
              <a:rPr lang="en-US" altLang="zh-CN" sz="1200" dirty="0" err="1">
                <a:solidFill>
                  <a:prstClr val="black"/>
                </a:solidFill>
                <a:latin typeface="字魂5号-无外润黑体"/>
              </a:rPr>
              <a:t>Shimohara</a:t>
            </a:r>
            <a:r>
              <a:rPr lang="en-US" altLang="zh-CN" sz="1200" dirty="0">
                <a:solidFill>
                  <a:prstClr val="black"/>
                </a:solidFill>
                <a:latin typeface="字魂5号-无外润黑体"/>
              </a:rPr>
              <a:t>, and Yukio Tokunaga. "EMG pattern analysis and classification by neural network." Conference proceedings., IEEE international conference on systems, man and cybernetics. IEEE, 1989</a:t>
            </a:r>
            <a:endParaRPr lang="zh-CN" altLang="en-US" sz="1200" dirty="0">
              <a:solidFill>
                <a:prstClr val="black"/>
              </a:solidFill>
              <a:latin typeface="字魂5号-无外润黑体"/>
            </a:endParaRPr>
          </a:p>
        </p:txBody>
      </p:sp>
      <p:sp>
        <p:nvSpPr>
          <p:cNvPr id="3" name="矩形 2"/>
          <p:cNvSpPr/>
          <p:nvPr/>
        </p:nvSpPr>
        <p:spPr>
          <a:xfrm>
            <a:off x="296092" y="357904"/>
            <a:ext cx="506870" cy="292388"/>
          </a:xfrm>
          <a:prstGeom prst="rect">
            <a:avLst/>
          </a:prstGeom>
        </p:spPr>
        <p:txBody>
          <a:bodyPr wrap="none">
            <a:spAutoFit/>
          </a:bodyPr>
          <a:lstStyle/>
          <a:p>
            <a:pPr defTabSz="685800"/>
            <a:r>
              <a:rPr lang="en-US" altLang="zh-CN" dirty="0">
                <a:solidFill>
                  <a:prstClr val="black"/>
                </a:solidFill>
                <a:latin typeface="Abadi" panose="020B0604020104020204" pitchFamily="34" charset="0"/>
                <a:cs typeface="+mn-ea"/>
                <a:sym typeface="+mn-lt"/>
              </a:rPr>
              <a:t>EMG</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4808241" y="149780"/>
            <a:ext cx="3457575" cy="3286125"/>
          </a:xfrm>
          <a:prstGeom prst="rect">
            <a:avLst/>
          </a:prstGeom>
        </p:spPr>
      </p:pic>
      <p:grpSp>
        <p:nvGrpSpPr>
          <p:cNvPr id="8" name="组合 7"/>
          <p:cNvGrpSpPr/>
          <p:nvPr/>
        </p:nvGrpSpPr>
        <p:grpSpPr>
          <a:xfrm>
            <a:off x="257253" y="849794"/>
            <a:ext cx="6705411" cy="297243"/>
            <a:chOff x="448096" y="362977"/>
            <a:chExt cx="7783387" cy="396324"/>
          </a:xfrm>
        </p:grpSpPr>
        <p:sp>
          <p:nvSpPr>
            <p:cNvPr id="9" name="任意多边形: 形状 47"/>
            <p:cNvSpPr/>
            <p:nvPr/>
          </p:nvSpPr>
          <p:spPr>
            <a:xfrm rot="19598233" flipH="1">
              <a:off x="448096" y="362977"/>
              <a:ext cx="393918" cy="396324"/>
            </a:xfrm>
            <a:custGeom>
              <a:avLst/>
              <a:gdLst>
                <a:gd name="connsiteX0" fmla="*/ 447971 w 1442460"/>
                <a:gd name="connsiteY0" fmla="*/ 1397101 h 1451272"/>
                <a:gd name="connsiteX1" fmla="*/ 994490 w 1442460"/>
                <a:gd name="connsiteY1" fmla="*/ 1397101 h 1451272"/>
                <a:gd name="connsiteX2" fmla="*/ 867471 w 1442460"/>
                <a:gd name="connsiteY2" fmla="*/ 1436530 h 1451272"/>
                <a:gd name="connsiteX3" fmla="*/ 721230 w 1442460"/>
                <a:gd name="connsiteY3" fmla="*/ 1451272 h 1451272"/>
                <a:gd name="connsiteX4" fmla="*/ 574989 w 1442460"/>
                <a:gd name="connsiteY4" fmla="*/ 1436530 h 1451272"/>
                <a:gd name="connsiteX5" fmla="*/ 209854 w 1442460"/>
                <a:gd name="connsiteY5" fmla="*/ 1240162 h 1451272"/>
                <a:gd name="connsiteX6" fmla="*/ 1232607 w 1442460"/>
                <a:gd name="connsiteY6" fmla="*/ 1240162 h 1451272"/>
                <a:gd name="connsiteX7" fmla="*/ 1166640 w 1442460"/>
                <a:gd name="connsiteY7" fmla="*/ 1294590 h 1451272"/>
                <a:gd name="connsiteX8" fmla="*/ 275821 w 1442460"/>
                <a:gd name="connsiteY8" fmla="*/ 1294590 h 1451272"/>
                <a:gd name="connsiteX9" fmla="*/ 93401 w 1442460"/>
                <a:gd name="connsiteY9" fmla="*/ 1083223 h 1451272"/>
                <a:gd name="connsiteX10" fmla="*/ 1349059 w 1442460"/>
                <a:gd name="connsiteY10" fmla="*/ 1083223 h 1451272"/>
                <a:gd name="connsiteX11" fmla="*/ 1322939 w 1442460"/>
                <a:gd name="connsiteY11" fmla="*/ 1131346 h 1451272"/>
                <a:gd name="connsiteX12" fmla="*/ 1317737 w 1442460"/>
                <a:gd name="connsiteY12" fmla="*/ 1137651 h 1451272"/>
                <a:gd name="connsiteX13" fmla="*/ 124723 w 1442460"/>
                <a:gd name="connsiteY13" fmla="*/ 1137651 h 1451272"/>
                <a:gd name="connsiteX14" fmla="*/ 119521 w 1442460"/>
                <a:gd name="connsiteY14" fmla="*/ 1131346 h 1451272"/>
                <a:gd name="connsiteX15" fmla="*/ 27225 w 1442460"/>
                <a:gd name="connsiteY15" fmla="*/ 926284 h 1451272"/>
                <a:gd name="connsiteX16" fmla="*/ 1415235 w 1442460"/>
                <a:gd name="connsiteY16" fmla="*/ 926284 h 1451272"/>
                <a:gd name="connsiteX17" fmla="*/ 1398340 w 1442460"/>
                <a:gd name="connsiteY17" fmla="*/ 980712 h 1451272"/>
                <a:gd name="connsiteX18" fmla="*/ 44121 w 1442460"/>
                <a:gd name="connsiteY18" fmla="*/ 980712 h 1451272"/>
                <a:gd name="connsiteX19" fmla="*/ 0 w 1442460"/>
                <a:gd name="connsiteY19" fmla="*/ 769345 h 1451272"/>
                <a:gd name="connsiteX20" fmla="*/ 1442460 w 1442460"/>
                <a:gd name="connsiteY20" fmla="*/ 769345 h 1451272"/>
                <a:gd name="connsiteX21" fmla="*/ 1436973 w 1442460"/>
                <a:gd name="connsiteY21" fmla="*/ 823773 h 1451272"/>
                <a:gd name="connsiteX22" fmla="*/ 5487 w 1442460"/>
                <a:gd name="connsiteY22" fmla="*/ 823773 h 1451272"/>
                <a:gd name="connsiteX23" fmla="*/ 7009 w 1442460"/>
                <a:gd name="connsiteY23" fmla="*/ 612406 h 1451272"/>
                <a:gd name="connsiteX24" fmla="*/ 1435452 w 1442460"/>
                <a:gd name="connsiteY24" fmla="*/ 612406 h 1451272"/>
                <a:gd name="connsiteX25" fmla="*/ 1440939 w 1442460"/>
                <a:gd name="connsiteY25" fmla="*/ 666834 h 1451272"/>
                <a:gd name="connsiteX26" fmla="*/ 1522 w 1442460"/>
                <a:gd name="connsiteY26" fmla="*/ 666834 h 1451272"/>
                <a:gd name="connsiteX27" fmla="*/ 48806 w 1442460"/>
                <a:gd name="connsiteY27" fmla="*/ 455467 h 1451272"/>
                <a:gd name="connsiteX28" fmla="*/ 1393655 w 1442460"/>
                <a:gd name="connsiteY28" fmla="*/ 455467 h 1451272"/>
                <a:gd name="connsiteX29" fmla="*/ 1410550 w 1442460"/>
                <a:gd name="connsiteY29" fmla="*/ 509895 h 1451272"/>
                <a:gd name="connsiteX30" fmla="*/ 31911 w 1442460"/>
                <a:gd name="connsiteY30" fmla="*/ 509895 h 1451272"/>
                <a:gd name="connsiteX31" fmla="*/ 137176 w 1442460"/>
                <a:gd name="connsiteY31" fmla="*/ 298528 h 1451272"/>
                <a:gd name="connsiteX32" fmla="*/ 1305284 w 1442460"/>
                <a:gd name="connsiteY32" fmla="*/ 298528 h 1451272"/>
                <a:gd name="connsiteX33" fmla="*/ 1322939 w 1442460"/>
                <a:gd name="connsiteY33" fmla="*/ 319926 h 1451272"/>
                <a:gd name="connsiteX34" fmla="*/ 1340867 w 1442460"/>
                <a:gd name="connsiteY34" fmla="*/ 352956 h 1451272"/>
                <a:gd name="connsiteX35" fmla="*/ 101593 w 1442460"/>
                <a:gd name="connsiteY35" fmla="*/ 352956 h 1451272"/>
                <a:gd name="connsiteX36" fmla="*/ 119521 w 1442460"/>
                <a:gd name="connsiteY36" fmla="*/ 319926 h 1451272"/>
                <a:gd name="connsiteX37" fmla="*/ 294114 w 1442460"/>
                <a:gd name="connsiteY37" fmla="*/ 141589 h 1451272"/>
                <a:gd name="connsiteX38" fmla="*/ 1148347 w 1442460"/>
                <a:gd name="connsiteY38" fmla="*/ 141589 h 1451272"/>
                <a:gd name="connsiteX39" fmla="*/ 1214314 w 1442460"/>
                <a:gd name="connsiteY39" fmla="*/ 196017 h 1451272"/>
                <a:gd name="connsiteX40" fmla="*/ 228147 w 1442460"/>
                <a:gd name="connsiteY40" fmla="*/ 196017 h 1451272"/>
                <a:gd name="connsiteX41" fmla="*/ 721230 w 1442460"/>
                <a:gd name="connsiteY41" fmla="*/ 0 h 1451272"/>
                <a:gd name="connsiteX42" fmla="*/ 867471 w 1442460"/>
                <a:gd name="connsiteY42" fmla="*/ 14742 h 1451272"/>
                <a:gd name="connsiteX43" fmla="*/ 945868 w 1442460"/>
                <a:gd name="connsiteY43" fmla="*/ 39078 h 1451272"/>
                <a:gd name="connsiteX44" fmla="*/ 496593 w 1442460"/>
                <a:gd name="connsiteY44" fmla="*/ 39078 h 1451272"/>
                <a:gd name="connsiteX45" fmla="*/ 574989 w 1442460"/>
                <a:gd name="connsiteY45" fmla="*/ 14742 h 1451272"/>
                <a:gd name="connsiteX46" fmla="*/ 721230 w 1442460"/>
                <a:gd name="connsiteY46" fmla="*/ 0 h 145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2460" h="1451272">
                  <a:moveTo>
                    <a:pt x="447971" y="1397101"/>
                  </a:moveTo>
                  <a:lnTo>
                    <a:pt x="994490" y="1397101"/>
                  </a:lnTo>
                  <a:lnTo>
                    <a:pt x="867471" y="1436530"/>
                  </a:lnTo>
                  <a:cubicBezTo>
                    <a:pt x="820234" y="1446196"/>
                    <a:pt x="771325" y="1451272"/>
                    <a:pt x="721230" y="1451272"/>
                  </a:cubicBezTo>
                  <a:cubicBezTo>
                    <a:pt x="671136" y="1451272"/>
                    <a:pt x="622226" y="1446196"/>
                    <a:pt x="574989" y="1436530"/>
                  </a:cubicBezTo>
                  <a:close/>
                  <a:moveTo>
                    <a:pt x="209854" y="1240162"/>
                  </a:moveTo>
                  <a:lnTo>
                    <a:pt x="1232607" y="1240162"/>
                  </a:lnTo>
                  <a:lnTo>
                    <a:pt x="1166640" y="1294590"/>
                  </a:lnTo>
                  <a:lnTo>
                    <a:pt x="275821" y="1294590"/>
                  </a:lnTo>
                  <a:close/>
                  <a:moveTo>
                    <a:pt x="93401" y="1083223"/>
                  </a:moveTo>
                  <a:lnTo>
                    <a:pt x="1349059" y="1083223"/>
                  </a:lnTo>
                  <a:lnTo>
                    <a:pt x="1322939" y="1131346"/>
                  </a:lnTo>
                  <a:lnTo>
                    <a:pt x="1317737" y="1137651"/>
                  </a:lnTo>
                  <a:lnTo>
                    <a:pt x="124723" y="1137651"/>
                  </a:lnTo>
                  <a:lnTo>
                    <a:pt x="119521" y="1131346"/>
                  </a:lnTo>
                  <a:close/>
                  <a:moveTo>
                    <a:pt x="27225" y="926284"/>
                  </a:moveTo>
                  <a:lnTo>
                    <a:pt x="1415235" y="926284"/>
                  </a:lnTo>
                  <a:lnTo>
                    <a:pt x="1398340" y="980712"/>
                  </a:lnTo>
                  <a:lnTo>
                    <a:pt x="44121" y="980712"/>
                  </a:lnTo>
                  <a:close/>
                  <a:moveTo>
                    <a:pt x="0" y="769345"/>
                  </a:moveTo>
                  <a:lnTo>
                    <a:pt x="1442460" y="769345"/>
                  </a:lnTo>
                  <a:lnTo>
                    <a:pt x="1436973" y="823773"/>
                  </a:lnTo>
                  <a:lnTo>
                    <a:pt x="5487" y="823773"/>
                  </a:lnTo>
                  <a:close/>
                  <a:moveTo>
                    <a:pt x="7009" y="612406"/>
                  </a:moveTo>
                  <a:lnTo>
                    <a:pt x="1435452" y="612406"/>
                  </a:lnTo>
                  <a:lnTo>
                    <a:pt x="1440939" y="666834"/>
                  </a:lnTo>
                  <a:lnTo>
                    <a:pt x="1522" y="666834"/>
                  </a:lnTo>
                  <a:close/>
                  <a:moveTo>
                    <a:pt x="48806" y="455467"/>
                  </a:moveTo>
                  <a:lnTo>
                    <a:pt x="1393655" y="455467"/>
                  </a:lnTo>
                  <a:lnTo>
                    <a:pt x="1410550" y="509895"/>
                  </a:lnTo>
                  <a:lnTo>
                    <a:pt x="31911" y="509895"/>
                  </a:lnTo>
                  <a:close/>
                  <a:moveTo>
                    <a:pt x="137176" y="298528"/>
                  </a:moveTo>
                  <a:lnTo>
                    <a:pt x="1305284" y="298528"/>
                  </a:lnTo>
                  <a:lnTo>
                    <a:pt x="1322939" y="319926"/>
                  </a:lnTo>
                  <a:lnTo>
                    <a:pt x="1340867" y="352956"/>
                  </a:lnTo>
                  <a:lnTo>
                    <a:pt x="101593" y="352956"/>
                  </a:lnTo>
                  <a:lnTo>
                    <a:pt x="119521" y="319926"/>
                  </a:lnTo>
                  <a:close/>
                  <a:moveTo>
                    <a:pt x="294114" y="141589"/>
                  </a:moveTo>
                  <a:lnTo>
                    <a:pt x="1148347" y="141589"/>
                  </a:lnTo>
                  <a:lnTo>
                    <a:pt x="1214314" y="196017"/>
                  </a:lnTo>
                  <a:lnTo>
                    <a:pt x="228147" y="196017"/>
                  </a:lnTo>
                  <a:close/>
                  <a:moveTo>
                    <a:pt x="721230" y="0"/>
                  </a:moveTo>
                  <a:cubicBezTo>
                    <a:pt x="771325" y="0"/>
                    <a:pt x="820234" y="5076"/>
                    <a:pt x="867471" y="14742"/>
                  </a:cubicBezTo>
                  <a:lnTo>
                    <a:pt x="945868" y="39078"/>
                  </a:lnTo>
                  <a:lnTo>
                    <a:pt x="496593" y="39078"/>
                  </a:lnTo>
                  <a:lnTo>
                    <a:pt x="574989" y="14742"/>
                  </a:lnTo>
                  <a:cubicBezTo>
                    <a:pt x="622226" y="5076"/>
                    <a:pt x="671136" y="0"/>
                    <a:pt x="721230" y="0"/>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1" fontAlgn="auto" hangingPunct="1">
                <a:spcBef>
                  <a:spcPts val="0"/>
                </a:spcBef>
                <a:spcAft>
                  <a:spcPts val="0"/>
                </a:spcAft>
                <a:defRPr/>
              </a:pPr>
              <a:endParaRPr lang="zh-CN" altLang="en-US" sz="1350">
                <a:solidFill>
                  <a:prstClr val="white"/>
                </a:solidFill>
                <a:latin typeface="Arial" panose="020B0604020202020204" pitchFamily="34" charset="0"/>
                <a:ea typeface="微软雅黑" panose="020B0503020204020204" pitchFamily="34" charset="-122"/>
                <a:cs typeface="Arial" panose="020B0604020202020204" pitchFamily="34" charset="0"/>
                <a:sym typeface="Arial" panose="020B0604020202020204"/>
              </a:endParaRPr>
            </a:p>
          </p:txBody>
        </p:sp>
        <p:sp>
          <p:nvSpPr>
            <p:cNvPr id="10" name="文本"/>
            <p:cNvSpPr>
              <a:spLocks noChangeArrowheads="1"/>
            </p:cNvSpPr>
            <p:nvPr/>
          </p:nvSpPr>
          <p:spPr bwMode="auto">
            <a:xfrm>
              <a:off x="1019005" y="376473"/>
              <a:ext cx="721247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eaLnBrk="1" fontAlgn="auto" hangingPunct="1">
                <a:spcAft>
                  <a:spcPts val="0"/>
                </a:spcAft>
                <a:defRPr/>
              </a:pPr>
              <a:r>
                <a:rPr lang="en-GB" altLang="zh-CN" sz="1800" b="1" kern="0" dirty="0">
                  <a:solidFill>
                    <a:srgbClr val="595959"/>
                  </a:solidFill>
                  <a:cs typeface="Arial" panose="020B0604020202020204" pitchFamily="34" charset="0"/>
                  <a:sym typeface="Arial" panose="020B0604020202020204"/>
                </a:rPr>
                <a:t>Comparison between SVM and neural network</a:t>
              </a:r>
              <a:endParaRPr lang="zh-CN" altLang="en-US" sz="1800" b="1" kern="0" dirty="0">
                <a:solidFill>
                  <a:srgbClr val="595959"/>
                </a:solidFill>
                <a:cs typeface="Arial" panose="020B0604020202020204" pitchFamily="34" charset="0"/>
                <a:sym typeface="Arial" panose="020B0604020202020204"/>
              </a:endParaRPr>
            </a:p>
          </p:txBody>
        </p:sp>
      </p:grpSp>
      <p:grpSp>
        <p:nvGrpSpPr>
          <p:cNvPr id="25" name="组合 24"/>
          <p:cNvGrpSpPr/>
          <p:nvPr/>
        </p:nvGrpSpPr>
        <p:grpSpPr>
          <a:xfrm>
            <a:off x="653381" y="1927814"/>
            <a:ext cx="7904561" cy="2261770"/>
            <a:chOff x="871175" y="2756850"/>
            <a:chExt cx="10539414" cy="3015693"/>
          </a:xfrm>
        </p:grpSpPr>
        <p:grpSp>
          <p:nvGrpSpPr>
            <p:cNvPr id="4" name="组合 3"/>
            <p:cNvGrpSpPr/>
            <p:nvPr/>
          </p:nvGrpSpPr>
          <p:grpSpPr>
            <a:xfrm>
              <a:off x="871175" y="3494833"/>
              <a:ext cx="10539414" cy="2277710"/>
              <a:chOff x="871175" y="3397179"/>
              <a:chExt cx="10539414" cy="2277710"/>
            </a:xfrm>
          </p:grpSpPr>
          <p:grpSp>
            <p:nvGrpSpPr>
              <p:cNvPr id="5" name="组合 4"/>
              <p:cNvGrpSpPr/>
              <p:nvPr/>
            </p:nvGrpSpPr>
            <p:grpSpPr>
              <a:xfrm>
                <a:off x="871175" y="4327731"/>
                <a:ext cx="10539414" cy="1347158"/>
                <a:chOff x="871175" y="4327731"/>
                <a:chExt cx="10539414" cy="1347158"/>
              </a:xfrm>
              <a:solidFill>
                <a:srgbClr val="5596A7"/>
              </a:solidFill>
            </p:grpSpPr>
            <p:sp>
              <p:nvSpPr>
                <p:cNvPr id="6" name="矩形 5"/>
                <p:cNvSpPr/>
                <p:nvPr/>
              </p:nvSpPr>
              <p:spPr bwMode="auto">
                <a:xfrm>
                  <a:off x="5778110" y="4671515"/>
                  <a:ext cx="5632479" cy="349781"/>
                </a:xfrm>
                <a:prstGeom prst="rect">
                  <a:avLst/>
                </a:prstGeom>
                <a:solidFill>
                  <a:srgbClr val="595959"/>
                </a:solidFill>
                <a:ln w="3175" cap="flat" cmpd="sng" algn="ctr">
                  <a:noFill/>
                  <a:prstDash val="solid"/>
                </a:ln>
                <a:effectLst/>
              </p:spPr>
              <p:txBody>
                <a:bodyPr tIns="0" bIns="0" anchor="ctr"/>
                <a:lstStyle/>
                <a:p>
                  <a:pPr algn="ctr">
                    <a:lnSpc>
                      <a:spcPct val="150000"/>
                    </a:lnSpc>
                    <a:defRPr/>
                  </a:pPr>
                  <a:endParaRPr lang="zh-CN" altLang="en-US" sz="1050" kern="0" dirty="0">
                    <a:solidFill>
                      <a:prstClr val="white">
                        <a:lumMod val="50000"/>
                      </a:prstClr>
                    </a:solidFill>
                    <a:cs typeface="Arial" panose="020B0604020202020204" pitchFamily="34" charset="0"/>
                    <a:sym typeface="Arial" panose="020B0604020202020204"/>
                  </a:endParaRPr>
                </a:p>
              </p:txBody>
            </p:sp>
            <p:sp>
              <p:nvSpPr>
                <p:cNvPr id="7" name="任意多边形 26"/>
                <p:cNvSpPr/>
                <p:nvPr/>
              </p:nvSpPr>
              <p:spPr>
                <a:xfrm>
                  <a:off x="871175" y="4327731"/>
                  <a:ext cx="4950906" cy="1347158"/>
                </a:xfrm>
                <a:custGeom>
                  <a:avLst/>
                  <a:gdLst>
                    <a:gd name="connsiteX0" fmla="*/ 1966643 w 3933284"/>
                    <a:gd name="connsiteY0" fmla="*/ 416657 h 1070408"/>
                    <a:gd name="connsiteX1" fmla="*/ 2293518 w 3933284"/>
                    <a:gd name="connsiteY1" fmla="*/ 1070408 h 1070408"/>
                    <a:gd name="connsiteX2" fmla="*/ 1639767 w 3933284"/>
                    <a:gd name="connsiteY2" fmla="*/ 1070408 h 1070408"/>
                    <a:gd name="connsiteX3" fmla="*/ 19139 w 3933284"/>
                    <a:gd name="connsiteY3" fmla="*/ 0 h 1070408"/>
                    <a:gd name="connsiteX4" fmla="*/ 3933284 w 3933284"/>
                    <a:gd name="connsiteY4" fmla="*/ 273704 h 1070408"/>
                    <a:gd name="connsiteX5" fmla="*/ 3914145 w 3933284"/>
                    <a:gd name="connsiteY5" fmla="*/ 547408 h 1070408"/>
                    <a:gd name="connsiteX6" fmla="*/ 0 w 3933284"/>
                    <a:gd name="connsiteY6" fmla="*/ 273704 h 107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3284" h="1070408">
                      <a:moveTo>
                        <a:pt x="1966643" y="416657"/>
                      </a:moveTo>
                      <a:lnTo>
                        <a:pt x="2293518" y="1070408"/>
                      </a:lnTo>
                      <a:lnTo>
                        <a:pt x="1639767" y="1070408"/>
                      </a:lnTo>
                      <a:close/>
                      <a:moveTo>
                        <a:pt x="19139" y="0"/>
                      </a:moveTo>
                      <a:lnTo>
                        <a:pt x="3933284" y="273704"/>
                      </a:lnTo>
                      <a:lnTo>
                        <a:pt x="3914145" y="547408"/>
                      </a:lnTo>
                      <a:lnTo>
                        <a:pt x="0" y="273704"/>
                      </a:lnTo>
                      <a:close/>
                    </a:path>
                  </a:pathLst>
                </a:custGeom>
                <a:solidFill>
                  <a:srgbClr val="595959"/>
                </a:solidFill>
                <a:ln w="9525">
                  <a:noFill/>
                  <a:round/>
                </a:ln>
              </p:spPr>
              <p:txBody>
                <a:bodyPr/>
                <a:lstStyle/>
                <a:p>
                  <a:pPr>
                    <a:defRPr/>
                  </a:pPr>
                  <a:endParaRPr lang="zh-CN" altLang="en-US" sz="1350" kern="0">
                    <a:solidFill>
                      <a:srgbClr val="000000"/>
                    </a:solidFill>
                    <a:cs typeface="Arial" panose="020B0604020202020204" pitchFamily="34" charset="0"/>
                    <a:sym typeface="Arial" panose="020B0604020202020204"/>
                  </a:endParaRPr>
                </a:p>
              </p:txBody>
            </p:sp>
          </p:grpSp>
          <p:sp>
            <p:nvSpPr>
              <p:cNvPr id="12" name="文本"/>
              <p:cNvSpPr/>
              <p:nvPr/>
            </p:nvSpPr>
            <p:spPr>
              <a:xfrm rot="240000">
                <a:off x="1040969" y="3397179"/>
                <a:ext cx="2005114" cy="868231"/>
              </a:xfrm>
              <a:custGeom>
                <a:avLst/>
                <a:gdLst>
                  <a:gd name="connsiteX0" fmla="*/ 0 w 1459793"/>
                  <a:gd name="connsiteY0" fmla="*/ 113355 h 680114"/>
                  <a:gd name="connsiteX1" fmla="*/ 113355 w 1459793"/>
                  <a:gd name="connsiteY1" fmla="*/ 0 h 680114"/>
                  <a:gd name="connsiteX2" fmla="*/ 1346438 w 1459793"/>
                  <a:gd name="connsiteY2" fmla="*/ 0 h 680114"/>
                  <a:gd name="connsiteX3" fmla="*/ 1459793 w 1459793"/>
                  <a:gd name="connsiteY3" fmla="*/ 113355 h 680114"/>
                  <a:gd name="connsiteX4" fmla="*/ 1459793 w 1459793"/>
                  <a:gd name="connsiteY4" fmla="*/ 566759 h 680114"/>
                  <a:gd name="connsiteX5" fmla="*/ 1346438 w 1459793"/>
                  <a:gd name="connsiteY5" fmla="*/ 680114 h 680114"/>
                  <a:gd name="connsiteX6" fmla="*/ 113355 w 1459793"/>
                  <a:gd name="connsiteY6" fmla="*/ 680114 h 680114"/>
                  <a:gd name="connsiteX7" fmla="*/ 0 w 1459793"/>
                  <a:gd name="connsiteY7" fmla="*/ 566759 h 680114"/>
                  <a:gd name="connsiteX8" fmla="*/ 0 w 1459793"/>
                  <a:gd name="connsiteY8" fmla="*/ 113355 h 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rgbClr val="595959"/>
              </a:solidFill>
              <a:ln w="9525">
                <a:noFill/>
                <a:round/>
              </a:ln>
            </p:spPr>
            <p:txBody>
              <a:bodyPr tIns="0" bIns="0" anchor="ctr"/>
              <a:lstStyle/>
              <a:p>
                <a:pPr algn="ctr">
                  <a:defRPr/>
                </a:pPr>
                <a:endParaRPr lang="zh-CN" altLang="en-US" sz="1800" dirty="0">
                  <a:solidFill>
                    <a:srgbClr val="FFFFFF"/>
                  </a:solidFill>
                  <a:cs typeface="Arial" panose="020B0604020202020204" pitchFamily="34" charset="0"/>
                  <a:sym typeface="Arial" panose="020B0604020202020204"/>
                </a:endParaRPr>
              </a:p>
            </p:txBody>
          </p:sp>
          <p:sp>
            <p:nvSpPr>
              <p:cNvPr id="14" name="文本"/>
              <p:cNvSpPr/>
              <p:nvPr/>
            </p:nvSpPr>
            <p:spPr bwMode="auto">
              <a:xfrm rot="240000">
                <a:off x="3965062" y="3639483"/>
                <a:ext cx="2095704" cy="817966"/>
              </a:xfrm>
              <a:custGeom>
                <a:avLst/>
                <a:gdLst>
                  <a:gd name="T0" fmla="*/ 0 w 1459793"/>
                  <a:gd name="T1" fmla="*/ 117068 h 680114"/>
                  <a:gd name="T2" fmla="*/ 125841 w 1459793"/>
                  <a:gd name="T3" fmla="*/ 0 h 680114"/>
                  <a:gd name="T4" fmla="*/ 1494740 w 1459793"/>
                  <a:gd name="T5" fmla="*/ 0 h 680114"/>
                  <a:gd name="T6" fmla="*/ 1620580 w 1459793"/>
                  <a:gd name="T7" fmla="*/ 117068 h 680114"/>
                  <a:gd name="T8" fmla="*/ 1620580 w 1459793"/>
                  <a:gd name="T9" fmla="*/ 585318 h 680114"/>
                  <a:gd name="T10" fmla="*/ 1494740 w 1459793"/>
                  <a:gd name="T11" fmla="*/ 702385 h 680114"/>
                  <a:gd name="T12" fmla="*/ 125841 w 1459793"/>
                  <a:gd name="T13" fmla="*/ 702385 h 680114"/>
                  <a:gd name="T14" fmla="*/ 0 w 1459793"/>
                  <a:gd name="T15" fmla="*/ 585318 h 680114"/>
                  <a:gd name="T16" fmla="*/ 0 w 1459793"/>
                  <a:gd name="T17" fmla="*/ 117068 h 680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9793"/>
                  <a:gd name="T28" fmla="*/ 0 h 680114"/>
                  <a:gd name="T29" fmla="*/ 1459793 w 1459793"/>
                  <a:gd name="T30" fmla="*/ 680114 h 680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9793" h="680114">
                    <a:moveTo>
                      <a:pt x="0" y="113355"/>
                    </a:moveTo>
                    <a:cubicBezTo>
                      <a:pt x="0" y="50751"/>
                      <a:pt x="50751" y="0"/>
                      <a:pt x="113355" y="0"/>
                    </a:cubicBezTo>
                    <a:lnTo>
                      <a:pt x="1346438" y="0"/>
                    </a:lnTo>
                    <a:cubicBezTo>
                      <a:pt x="1409042" y="0"/>
                      <a:pt x="1459793" y="50751"/>
                      <a:pt x="1459793" y="113355"/>
                    </a:cubicBezTo>
                    <a:lnTo>
                      <a:pt x="1459793" y="566759"/>
                    </a:lnTo>
                    <a:cubicBezTo>
                      <a:pt x="1459793" y="629363"/>
                      <a:pt x="1409042" y="680114"/>
                      <a:pt x="1346438" y="680114"/>
                    </a:cubicBezTo>
                    <a:lnTo>
                      <a:pt x="113355" y="680114"/>
                    </a:lnTo>
                    <a:cubicBezTo>
                      <a:pt x="50751" y="680114"/>
                      <a:pt x="0" y="629363"/>
                      <a:pt x="0" y="566759"/>
                    </a:cubicBezTo>
                    <a:lnTo>
                      <a:pt x="0" y="113355"/>
                    </a:lnTo>
                    <a:close/>
                  </a:path>
                </a:pathLst>
              </a:custGeom>
              <a:solidFill>
                <a:srgbClr val="595959"/>
              </a:solidFill>
              <a:ln>
                <a:noFill/>
              </a:ln>
            </p:spPr>
            <p:txBody>
              <a:bodyPr tIns="0" bIns="0" anchor="ct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defRPr/>
                </a:pPr>
                <a:endParaRPr lang="zh-CN" altLang="en-US" sz="1800" dirty="0">
                  <a:solidFill>
                    <a:srgbClr val="FFFFFF"/>
                  </a:solidFill>
                  <a:latin typeface="Arial" panose="020B0604020202020204" pitchFamily="34" charset="0"/>
                  <a:cs typeface="Arial" panose="020B0604020202020204" pitchFamily="34" charset="0"/>
                  <a:sym typeface="Arial" panose="020B0604020202020204"/>
                </a:endParaRPr>
              </a:p>
            </p:txBody>
          </p:sp>
        </p:grpSp>
        <p:sp>
          <p:nvSpPr>
            <p:cNvPr id="22" name="文本"/>
            <p:cNvSpPr txBox="1"/>
            <p:nvPr/>
          </p:nvSpPr>
          <p:spPr>
            <a:xfrm rot="278533" flipH="1">
              <a:off x="1185867" y="2756850"/>
              <a:ext cx="1785105" cy="430887"/>
            </a:xfrm>
            <a:prstGeom prst="rect">
              <a:avLst/>
            </a:prstGeom>
            <a:noFill/>
          </p:spPr>
          <p:txBody>
            <a:bodyPr wrap="none" rtlCol="0">
              <a:spAutoFit/>
            </a:bodyPr>
            <a:lstStyle/>
            <a:p>
              <a:pPr algn="r" eaLnBrk="1" fontAlgn="auto" hangingPunct="1">
                <a:spcBef>
                  <a:spcPts val="0"/>
                </a:spcBef>
                <a:spcAft>
                  <a:spcPts val="0"/>
                </a:spcAft>
                <a:defRPr/>
              </a:pPr>
              <a:r>
                <a:rPr lang="zh-CN" altLang="en-US" sz="1500" b="1" dirty="0">
                  <a:solidFill>
                    <a:prstClr val="white"/>
                  </a:solidFill>
                  <a:cs typeface="Arial" panose="020B0604020202020204" pitchFamily="34" charset="0"/>
                  <a:sym typeface="Arial" panose="020B0604020202020204"/>
                </a:rPr>
                <a:t>添加标题内容</a:t>
              </a:r>
            </a:p>
          </p:txBody>
        </p:sp>
        <p:sp>
          <p:nvSpPr>
            <p:cNvPr id="23" name="文本"/>
            <p:cNvSpPr txBox="1"/>
            <p:nvPr/>
          </p:nvSpPr>
          <p:spPr>
            <a:xfrm rot="278533" flipH="1">
              <a:off x="936606" y="3732557"/>
              <a:ext cx="2129216" cy="430887"/>
            </a:xfrm>
            <a:prstGeom prst="rect">
              <a:avLst/>
            </a:prstGeom>
            <a:noFill/>
          </p:spPr>
          <p:txBody>
            <a:bodyPr wrap="none" rtlCol="0">
              <a:spAutoFit/>
            </a:bodyPr>
            <a:lstStyle/>
            <a:p>
              <a:pPr algn="r" eaLnBrk="1" fontAlgn="auto" hangingPunct="1">
                <a:spcBef>
                  <a:spcPts val="0"/>
                </a:spcBef>
                <a:spcAft>
                  <a:spcPts val="0"/>
                </a:spcAft>
                <a:defRPr/>
              </a:pPr>
              <a:r>
                <a:rPr lang="en-US" altLang="zh-CN" sz="1500" b="1" dirty="0">
                  <a:solidFill>
                    <a:prstClr val="white"/>
                  </a:solidFill>
                  <a:cs typeface="Arial" panose="020B0604020202020204" pitchFamily="34" charset="0"/>
                  <a:sym typeface="Arial" panose="020B0604020202020204"/>
                </a:rPr>
                <a:t>Neural Network</a:t>
              </a:r>
              <a:endParaRPr lang="zh-CN" altLang="en-US" sz="1500" b="1" dirty="0">
                <a:solidFill>
                  <a:prstClr val="white"/>
                </a:solidFill>
                <a:cs typeface="Arial" panose="020B0604020202020204" pitchFamily="34" charset="0"/>
                <a:sym typeface="Arial" panose="020B0604020202020204"/>
              </a:endParaRPr>
            </a:p>
          </p:txBody>
        </p:sp>
        <p:sp>
          <p:nvSpPr>
            <p:cNvPr id="24" name="文本"/>
            <p:cNvSpPr txBox="1"/>
            <p:nvPr/>
          </p:nvSpPr>
          <p:spPr>
            <a:xfrm rot="278533" flipH="1">
              <a:off x="3924295" y="3907733"/>
              <a:ext cx="2177239" cy="430887"/>
            </a:xfrm>
            <a:prstGeom prst="rect">
              <a:avLst/>
            </a:prstGeom>
            <a:noFill/>
          </p:spPr>
          <p:txBody>
            <a:bodyPr wrap="square" rtlCol="0">
              <a:spAutoFit/>
            </a:bodyPr>
            <a:lstStyle/>
            <a:p>
              <a:pPr algn="ctr" eaLnBrk="1" fontAlgn="auto" hangingPunct="1">
                <a:spcBef>
                  <a:spcPts val="0"/>
                </a:spcBef>
                <a:spcAft>
                  <a:spcPts val="0"/>
                </a:spcAft>
                <a:defRPr/>
              </a:pPr>
              <a:r>
                <a:rPr lang="en-GB" altLang="zh-CN" sz="1500" b="1" dirty="0">
                  <a:solidFill>
                    <a:prstClr val="white"/>
                  </a:solidFill>
                  <a:cs typeface="Arial" panose="020B0604020202020204" pitchFamily="34" charset="0"/>
                  <a:sym typeface="Arial" panose="020B0604020202020204"/>
                </a:rPr>
                <a:t>SVM</a:t>
              </a:r>
              <a:endParaRPr lang="zh-CN" altLang="en-US" sz="1500" b="1" dirty="0">
                <a:solidFill>
                  <a:prstClr val="white"/>
                </a:solidFill>
                <a:cs typeface="Arial" panose="020B0604020202020204" pitchFamily="34" charset="0"/>
                <a:sym typeface="Arial" panose="020B0604020202020204"/>
              </a:endParaRPr>
            </a:p>
          </p:txBody>
        </p:sp>
      </p:grpSp>
      <p:grpSp>
        <p:nvGrpSpPr>
          <p:cNvPr id="33" name="组合 32"/>
          <p:cNvGrpSpPr/>
          <p:nvPr/>
        </p:nvGrpSpPr>
        <p:grpSpPr>
          <a:xfrm>
            <a:off x="-736334" y="-104223"/>
            <a:ext cx="4346293" cy="859534"/>
            <a:chOff x="-498530" y="1243"/>
            <a:chExt cx="4346293" cy="859534"/>
          </a:xfrm>
        </p:grpSpPr>
        <p:sp>
          <p:nvSpPr>
            <p:cNvPr id="34" name="文本框 33"/>
            <p:cNvSpPr txBox="1"/>
            <p:nvPr/>
          </p:nvSpPr>
          <p:spPr>
            <a:xfrm>
              <a:off x="498529" y="105863"/>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kern="0" dirty="0">
                  <a:solidFill>
                    <a:srgbClr val="4D4D4D">
                      <a:lumMod val="75000"/>
                    </a:srgbClr>
                  </a:solidFill>
                  <a:ea typeface="等线" panose="02010600030101010101" pitchFamily="2" charset="-122"/>
                  <a:cs typeface="Arial" panose="020B0604020202020204" pitchFamily="34" charset="0"/>
                  <a:sym typeface="+mn-lt"/>
                </a:rPr>
                <a:t>Function of Subsystem</a:t>
              </a:r>
            </a:p>
          </p:txBody>
        </p:sp>
        <p:sp>
          <p:nvSpPr>
            <p:cNvPr id="35" name="椭圆 34"/>
            <p:cNvSpPr/>
            <p:nvPr/>
          </p:nvSpPr>
          <p:spPr>
            <a:xfrm>
              <a:off x="-498530" y="1243"/>
              <a:ext cx="997059" cy="859534"/>
            </a:xfrm>
            <a:prstGeom prst="ellipse">
              <a:avLst/>
            </a:prstGeom>
            <a:pattFill prst="wdDnDiag">
              <a:fgClr>
                <a:srgbClr val="DDDDDD"/>
              </a:fgClr>
              <a:bgClr>
                <a:sysClr val="window" lastClr="FFFFFF"/>
              </a:bgClr>
            </a:pattFill>
            <a:ln w="12700" cap="flat" cmpd="sng" algn="ctr">
              <a:noFill/>
              <a:prstDash val="solid"/>
              <a:miter lim="800000"/>
            </a:ln>
            <a:effectLst/>
          </p:spPr>
          <p:txBody>
            <a:bodyPr rtlCol="0" anchor="ctr"/>
            <a:lstStyle/>
            <a:p>
              <a:pPr algn="ctr" defTabSz="685800">
                <a:defRPr/>
              </a:pPr>
              <a:endParaRPr lang="zh-CN" altLang="en-US" kern="0">
                <a:solidFill>
                  <a:prstClr val="white"/>
                </a:solidFill>
                <a:ea typeface="等线" panose="02010600030101010101" pitchFamily="2" charset="-122"/>
                <a:cs typeface="Arial" panose="020B0604020202020204" pitchFamily="34" charset="0"/>
                <a:sym typeface="+mn-lt"/>
              </a:endParaRPr>
            </a:p>
          </p:txBody>
        </p:sp>
      </p:grpSp>
      <p:sp>
        <p:nvSpPr>
          <p:cNvPr id="2" name="文本框 1"/>
          <p:cNvSpPr txBox="1"/>
          <p:nvPr/>
        </p:nvSpPr>
        <p:spPr>
          <a:xfrm>
            <a:off x="4511867" y="3960766"/>
            <a:ext cx="4160931" cy="830997"/>
          </a:xfrm>
          <a:prstGeom prst="rect">
            <a:avLst/>
          </a:prstGeom>
          <a:noFill/>
        </p:spPr>
        <p:txBody>
          <a:bodyPr wrap="square" rtlCol="0">
            <a:spAutoFit/>
          </a:bodyPr>
          <a:lstStyle/>
          <a:p>
            <a:pPr eaLnBrk="1" fontAlgn="auto" hangingPunct="1">
              <a:spcBef>
                <a:spcPts val="0"/>
              </a:spcBef>
              <a:spcAft>
                <a:spcPts val="0"/>
              </a:spcAft>
            </a:pPr>
            <a:r>
              <a:rPr lang="en-US" altLang="zh-CN" sz="1200" dirty="0">
                <a:solidFill>
                  <a:prstClr val="black"/>
                </a:solidFill>
                <a:ea typeface="等线" panose="02010600030101010101" pitchFamily="2" charset="-122"/>
                <a:cs typeface="Arial" panose="020B0604020202020204" pitchFamily="34" charset="0"/>
              </a:rPr>
              <a:t>Source: </a:t>
            </a:r>
            <a:r>
              <a:rPr lang="en-GB" altLang="zh-CN" sz="1200" dirty="0">
                <a:solidFill>
                  <a:prstClr val="black"/>
                </a:solidFill>
                <a:ea typeface="等线" panose="02010600030101010101" pitchFamily="2" charset="-122"/>
                <a:cs typeface="Arial" panose="020B0604020202020204" pitchFamily="34" charset="0"/>
              </a:rPr>
              <a:t>Alkan, Ahmet, and </a:t>
            </a:r>
            <a:r>
              <a:rPr lang="en-GB" altLang="zh-CN" sz="1200" dirty="0" err="1">
                <a:solidFill>
                  <a:prstClr val="black"/>
                </a:solidFill>
                <a:ea typeface="等线" panose="02010600030101010101" pitchFamily="2" charset="-122"/>
                <a:cs typeface="Arial" panose="020B0604020202020204" pitchFamily="34" charset="0"/>
              </a:rPr>
              <a:t>Mücahid</a:t>
            </a:r>
            <a:r>
              <a:rPr lang="en-GB" altLang="zh-CN" sz="1200" dirty="0">
                <a:solidFill>
                  <a:prstClr val="black"/>
                </a:solidFill>
                <a:ea typeface="等线" panose="02010600030101010101" pitchFamily="2" charset="-122"/>
                <a:cs typeface="Arial" panose="020B0604020202020204" pitchFamily="34" charset="0"/>
              </a:rPr>
              <a:t> </a:t>
            </a:r>
            <a:r>
              <a:rPr lang="en-GB" altLang="zh-CN" sz="1200" dirty="0" err="1">
                <a:solidFill>
                  <a:prstClr val="black"/>
                </a:solidFill>
                <a:ea typeface="等线" panose="02010600030101010101" pitchFamily="2" charset="-122"/>
                <a:cs typeface="Arial" panose="020B0604020202020204" pitchFamily="34" charset="0"/>
              </a:rPr>
              <a:t>Günay</a:t>
            </a:r>
            <a:r>
              <a:rPr lang="en-GB" altLang="zh-CN" sz="1200" dirty="0">
                <a:solidFill>
                  <a:prstClr val="black"/>
                </a:solidFill>
                <a:ea typeface="等线" panose="02010600030101010101" pitchFamily="2" charset="-122"/>
                <a:cs typeface="Arial" panose="020B0604020202020204" pitchFamily="34" charset="0"/>
              </a:rPr>
              <a:t>. "Identification of EMG signals using discriminant analysis and SVM classifier." Expert systems with Applications 39.1 (2012): 44-47.</a:t>
            </a:r>
            <a:endParaRPr lang="zh-CN" altLang="en-US" sz="1200" dirty="0">
              <a:solidFill>
                <a:prstClr val="black"/>
              </a:solidFill>
              <a:ea typeface="等线" panose="02010600030101010101" pitchFamily="2" charset="-122"/>
              <a:cs typeface="Arial" panose="020B0604020202020204" pitchFamily="34" charset="0"/>
            </a:endParaRPr>
          </a:p>
        </p:txBody>
      </p:sp>
      <p:sp>
        <p:nvSpPr>
          <p:cNvPr id="3" name="矩形 2"/>
          <p:cNvSpPr/>
          <p:nvPr/>
        </p:nvSpPr>
        <p:spPr>
          <a:xfrm>
            <a:off x="274188" y="362030"/>
            <a:ext cx="564578" cy="292388"/>
          </a:xfrm>
          <a:prstGeom prst="rect">
            <a:avLst/>
          </a:prstGeom>
        </p:spPr>
        <p:txBody>
          <a:bodyPr wrap="none">
            <a:spAutoFit/>
          </a:bodyPr>
          <a:lstStyle/>
          <a:p>
            <a:pPr defTabSz="685800"/>
            <a:r>
              <a:rPr lang="en-US" altLang="zh-CN" dirty="0">
                <a:solidFill>
                  <a:prstClr val="black"/>
                </a:solidFill>
                <a:cs typeface="Arial" panose="020B0604020202020204" pitchFamily="34" charset="0"/>
                <a:sym typeface="+mn-lt"/>
              </a:rPr>
              <a:t>EMG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7" name="组合 86"/>
          <p:cNvGrpSpPr/>
          <p:nvPr/>
        </p:nvGrpSpPr>
        <p:grpSpPr>
          <a:xfrm>
            <a:off x="1614239" y="2923467"/>
            <a:ext cx="629630" cy="629630"/>
            <a:chOff x="1218649" y="1840153"/>
            <a:chExt cx="629630" cy="629630"/>
          </a:xfrm>
        </p:grpSpPr>
        <p:sp>
          <p:nvSpPr>
            <p:cNvPr id="88" name="椭圆 87"/>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89"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4</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grpSp>
        <p:nvGrpSpPr>
          <p:cNvPr id="84" name="组合 83"/>
          <p:cNvGrpSpPr/>
          <p:nvPr/>
        </p:nvGrpSpPr>
        <p:grpSpPr>
          <a:xfrm>
            <a:off x="1626103" y="3527459"/>
            <a:ext cx="629630" cy="629630"/>
            <a:chOff x="1218649" y="1840153"/>
            <a:chExt cx="629630" cy="629630"/>
          </a:xfrm>
        </p:grpSpPr>
        <p:sp>
          <p:nvSpPr>
            <p:cNvPr id="85" name="椭圆 84"/>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86"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5</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grpSp>
        <p:nvGrpSpPr>
          <p:cNvPr id="52" name="组合 51"/>
          <p:cNvGrpSpPr/>
          <p:nvPr/>
        </p:nvGrpSpPr>
        <p:grpSpPr>
          <a:xfrm>
            <a:off x="1626103" y="2357998"/>
            <a:ext cx="629630" cy="629630"/>
            <a:chOff x="1218649" y="1840153"/>
            <a:chExt cx="629630" cy="629630"/>
          </a:xfrm>
        </p:grpSpPr>
        <p:sp>
          <p:nvSpPr>
            <p:cNvPr id="53" name="椭圆 52"/>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54"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3</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grpSp>
        <p:nvGrpSpPr>
          <p:cNvPr id="49" name="组合 48"/>
          <p:cNvGrpSpPr/>
          <p:nvPr/>
        </p:nvGrpSpPr>
        <p:grpSpPr>
          <a:xfrm>
            <a:off x="1626816" y="1817954"/>
            <a:ext cx="629630" cy="629630"/>
            <a:chOff x="1218649" y="1840153"/>
            <a:chExt cx="629630" cy="629630"/>
          </a:xfrm>
        </p:grpSpPr>
        <p:sp>
          <p:nvSpPr>
            <p:cNvPr id="50" name="椭圆 49"/>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51"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2</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sp>
        <p:nvSpPr>
          <p:cNvPr id="38" name="文本框 38"/>
          <p:cNvSpPr txBox="1"/>
          <p:nvPr/>
        </p:nvSpPr>
        <p:spPr>
          <a:xfrm>
            <a:off x="3101954" y="509849"/>
            <a:ext cx="2940092" cy="52322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CONTENTS</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sp>
        <p:nvSpPr>
          <p:cNvPr id="56" name="文本框 18"/>
          <p:cNvSpPr txBox="1"/>
          <p:nvPr/>
        </p:nvSpPr>
        <p:spPr>
          <a:xfrm>
            <a:off x="2597513" y="1357230"/>
            <a:ext cx="5046596" cy="369332"/>
          </a:xfrm>
          <a:prstGeom prst="rect">
            <a:avLst/>
          </a:prstGeom>
          <a:noFill/>
        </p:spPr>
        <p:txBody>
          <a:bodyPr wrap="square">
            <a:spAutoFit/>
          </a:bodyPr>
          <a:lstStyle/>
          <a:p>
            <a:pPr lvl="0" defTabSz="685800" eaLnBrk="1" fontAlgn="auto" hangingPunct="1">
              <a:spcBef>
                <a:spcPts val="0"/>
              </a:spcBef>
              <a:spcAft>
                <a:spcPts val="0"/>
              </a:spcAft>
              <a:defRPr/>
            </a:pPr>
            <a:r>
              <a:rPr lang="en-GB" altLang="zh-CN" sz="1800" dirty="0">
                <a:solidFill>
                  <a:prstClr val="black">
                    <a:lumMod val="85000"/>
                    <a:lumOff val="15000"/>
                  </a:prstClr>
                </a:solidFill>
                <a:cs typeface="Arial" panose="020B0604020202020204" pitchFamily="34" charset="0"/>
                <a:sym typeface="+mn-lt"/>
              </a:rPr>
              <a:t>Selected Technology and its importance</a:t>
            </a:r>
            <a:endParaRPr lang="zh-CN" altLang="en-US" sz="1800" dirty="0">
              <a:solidFill>
                <a:prstClr val="black">
                  <a:lumMod val="85000"/>
                  <a:lumOff val="15000"/>
                </a:prstClr>
              </a:solidFill>
              <a:cs typeface="Arial" panose="020B0604020202020204" pitchFamily="34" charset="0"/>
              <a:sym typeface="+mn-lt"/>
            </a:endParaRPr>
          </a:p>
        </p:txBody>
      </p:sp>
      <p:grpSp>
        <p:nvGrpSpPr>
          <p:cNvPr id="4" name="组合 3"/>
          <p:cNvGrpSpPr/>
          <p:nvPr/>
        </p:nvGrpSpPr>
        <p:grpSpPr>
          <a:xfrm>
            <a:off x="1626103" y="1193456"/>
            <a:ext cx="629630" cy="629630"/>
            <a:chOff x="1218649" y="1840153"/>
            <a:chExt cx="629630" cy="629630"/>
          </a:xfrm>
        </p:grpSpPr>
        <p:sp>
          <p:nvSpPr>
            <p:cNvPr id="3" name="椭圆 2"/>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58"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1</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sp>
        <p:nvSpPr>
          <p:cNvPr id="60" name="文本框 21"/>
          <p:cNvSpPr txBox="1"/>
          <p:nvPr/>
        </p:nvSpPr>
        <p:spPr>
          <a:xfrm>
            <a:off x="2597513" y="2469615"/>
            <a:ext cx="2223686" cy="369332"/>
          </a:xfrm>
          <a:prstGeom prst="rect">
            <a:avLst/>
          </a:prstGeom>
          <a:noFill/>
        </p:spPr>
        <p:txBody>
          <a:bodyPr wrap="none">
            <a:spAutoFit/>
          </a:bodyPr>
          <a:lstStyle/>
          <a:p>
            <a:pPr defTabSz="685800" eaLnBrk="1" fontAlgn="auto" hangingPunct="1">
              <a:spcBef>
                <a:spcPts val="0"/>
              </a:spcBef>
              <a:spcAft>
                <a:spcPts val="0"/>
              </a:spcAft>
              <a:defRPr/>
            </a:pPr>
            <a:r>
              <a:rPr lang="en-US" altLang="zh-CN" sz="1800" dirty="0">
                <a:solidFill>
                  <a:prstClr val="black">
                    <a:lumMod val="85000"/>
                    <a:lumOff val="15000"/>
                  </a:prstClr>
                </a:solidFill>
                <a:cs typeface="Arial" panose="020B0604020202020204" pitchFamily="34" charset="0"/>
                <a:sym typeface="+mn-lt"/>
              </a:rPr>
              <a:t>System Explanation</a:t>
            </a:r>
            <a:endParaRPr lang="zh-CN" altLang="en-US" sz="1800" dirty="0">
              <a:solidFill>
                <a:prstClr val="black">
                  <a:lumMod val="85000"/>
                  <a:lumOff val="15000"/>
                </a:prstClr>
              </a:solidFill>
              <a:cs typeface="Arial" panose="020B0604020202020204" pitchFamily="34" charset="0"/>
              <a:sym typeface="+mn-lt"/>
            </a:endParaRPr>
          </a:p>
        </p:txBody>
      </p:sp>
      <p:sp>
        <p:nvSpPr>
          <p:cNvPr id="64" name="文本框 24"/>
          <p:cNvSpPr txBox="1"/>
          <p:nvPr/>
        </p:nvSpPr>
        <p:spPr>
          <a:xfrm>
            <a:off x="2597513" y="1850667"/>
            <a:ext cx="2634054" cy="369332"/>
          </a:xfrm>
          <a:prstGeom prst="rect">
            <a:avLst/>
          </a:prstGeom>
          <a:noFill/>
        </p:spPr>
        <p:txBody>
          <a:bodyPr wrap="none">
            <a:spAutoFit/>
          </a:bodyPr>
          <a:lstStyle/>
          <a:p>
            <a:pPr lvl="0" eaLnBrk="1" fontAlgn="auto" hangingPunct="1">
              <a:spcBef>
                <a:spcPts val="0"/>
              </a:spcBef>
              <a:spcAft>
                <a:spcPts val="0"/>
              </a:spcAft>
              <a:defRPr/>
            </a:pPr>
            <a:r>
              <a:rPr lang="en-US" altLang="zh-CN" sz="1800" dirty="0">
                <a:solidFill>
                  <a:prstClr val="black"/>
                </a:solidFill>
                <a:ea typeface="字魂59号-创粗黑" panose="02010600030101010101" charset="-122"/>
                <a:cs typeface="Arial" panose="020B0604020202020204" pitchFamily="34" charset="0"/>
                <a:sym typeface="+mn-lt"/>
              </a:rPr>
              <a:t>Importance for Disabled</a:t>
            </a:r>
            <a:endParaRPr kumimoji="0" lang="zh-CN" altLang="en-US" sz="1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sp>
        <p:nvSpPr>
          <p:cNvPr id="72" name="文本框 30"/>
          <p:cNvSpPr txBox="1"/>
          <p:nvPr/>
        </p:nvSpPr>
        <p:spPr>
          <a:xfrm>
            <a:off x="2597513" y="3672564"/>
            <a:ext cx="1326004" cy="369332"/>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Conclusion</a:t>
            </a:r>
            <a:endParaRPr kumimoji="0" lang="zh-CN" altLang="en-US" sz="1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cxnSp>
        <p:nvCxnSpPr>
          <p:cNvPr id="80" name="直接连接符 79"/>
          <p:cNvCxnSpPr/>
          <p:nvPr/>
        </p:nvCxnSpPr>
        <p:spPr>
          <a:xfrm rot="16200000">
            <a:off x="4569926" y="362349"/>
            <a:ext cx="0" cy="1546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直角三角形 30"/>
          <p:cNvSpPr/>
          <p:nvPr/>
        </p:nvSpPr>
        <p:spPr>
          <a:xfrm rot="4500000">
            <a:off x="8099928" y="3764230"/>
            <a:ext cx="3264253" cy="2814012"/>
          </a:xfrm>
          <a:prstGeom prst="rtTriangl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33" name="椭圆 32"/>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34" name="文本框 27"/>
          <p:cNvSpPr txBox="1"/>
          <p:nvPr/>
        </p:nvSpPr>
        <p:spPr>
          <a:xfrm>
            <a:off x="2597513" y="3053616"/>
            <a:ext cx="2531462" cy="369332"/>
          </a:xfrm>
          <a:prstGeom prst="rect">
            <a:avLst/>
          </a:prstGeom>
          <a:noFill/>
        </p:spPr>
        <p:txBody>
          <a:bodyPr wrap="none">
            <a:spAutoFit/>
          </a:bodyPr>
          <a:lstStyle/>
          <a:p>
            <a:pPr defTabSz="685800" eaLnBrk="1" fontAlgn="auto" hangingPunct="1">
              <a:spcBef>
                <a:spcPts val="0"/>
              </a:spcBef>
              <a:spcAft>
                <a:spcPts val="0"/>
              </a:spcAft>
              <a:defRPr/>
            </a:pPr>
            <a:r>
              <a:rPr lang="en-GB" altLang="zh-CN" sz="1800" dirty="0">
                <a:solidFill>
                  <a:prstClr val="black">
                    <a:lumMod val="85000"/>
                    <a:lumOff val="15000"/>
                  </a:prstClr>
                </a:solidFill>
                <a:cs typeface="Arial" panose="020B0604020202020204" pitchFamily="34" charset="0"/>
                <a:sym typeface="+mn-lt"/>
              </a:rPr>
              <a:t>Function of Subsystem</a:t>
            </a:r>
            <a:endParaRPr lang="zh-CN" altLang="en-US" sz="1800" dirty="0">
              <a:solidFill>
                <a:prstClr val="black">
                  <a:lumMod val="85000"/>
                  <a:lumOff val="15000"/>
                </a:prstClr>
              </a:solidFill>
              <a:cs typeface="Arial" panose="020B0604020202020204" pitchFamily="34" charset="0"/>
              <a:sym typeface="+mn-lt"/>
            </a:endParaRPr>
          </a:p>
        </p:txBody>
      </p:sp>
      <p:sp>
        <p:nvSpPr>
          <p:cNvPr id="44" name="文本框 33"/>
          <p:cNvSpPr txBox="1"/>
          <p:nvPr/>
        </p:nvSpPr>
        <p:spPr>
          <a:xfrm>
            <a:off x="2597513" y="4284144"/>
            <a:ext cx="1672253" cy="369332"/>
          </a:xfrm>
          <a:prstGeom prst="rect">
            <a:avLst/>
          </a:prstGeom>
          <a:no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Reference </a:t>
            </a:r>
            <a:r>
              <a:rPr lang="en-US" altLang="zh-CN" sz="1800" noProof="0" dirty="0">
                <a:solidFill>
                  <a:prstClr val="black">
                    <a:lumMod val="85000"/>
                    <a:lumOff val="15000"/>
                  </a:prstClr>
                </a:solidFill>
                <a:ea typeface="字魂59号-创粗黑" panose="02010600030101010101" charset="-122"/>
                <a:cs typeface="Arial" panose="020B0604020202020204" pitchFamily="34" charset="0"/>
                <a:sym typeface="+mn-lt"/>
              </a:rPr>
              <a:t>L</a:t>
            </a:r>
            <a:r>
              <a:rPr lang="en-US" altLang="zh-CN" sz="1800" dirty="0" err="1">
                <a:solidFill>
                  <a:prstClr val="black">
                    <a:lumMod val="85000"/>
                    <a:lumOff val="15000"/>
                  </a:prstClr>
                </a:solidFill>
                <a:ea typeface="字魂59号-创粗黑" panose="02010600030101010101" charset="-122"/>
                <a:cs typeface="Arial" panose="020B0604020202020204" pitchFamily="34" charset="0"/>
                <a:sym typeface="+mn-lt"/>
              </a:rPr>
              <a:t>ist</a:t>
            </a:r>
            <a:endParaRPr kumimoji="0" lang="zh-CN" altLang="en-US" sz="1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nvGrpSpPr>
          <p:cNvPr id="81" name="组合 80"/>
          <p:cNvGrpSpPr/>
          <p:nvPr/>
        </p:nvGrpSpPr>
        <p:grpSpPr>
          <a:xfrm>
            <a:off x="1626103" y="4153995"/>
            <a:ext cx="629630" cy="629630"/>
            <a:chOff x="1218649" y="1840153"/>
            <a:chExt cx="629630" cy="629630"/>
          </a:xfrm>
        </p:grpSpPr>
        <p:sp>
          <p:nvSpPr>
            <p:cNvPr id="82" name="椭圆 81"/>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Arial" panose="020B0604020202020204" pitchFamily="34" charset="0"/>
                <a:ea typeface="字魂59号-创粗黑" panose="02010600030101010101" charset="-122"/>
                <a:cs typeface="Arial" panose="020B0604020202020204" pitchFamily="34" charset="0"/>
                <a:sym typeface="+mn-lt"/>
              </a:endParaRPr>
            </a:p>
          </p:txBody>
        </p:sp>
        <p:sp>
          <p:nvSpPr>
            <p:cNvPr id="83" name="文本框 16"/>
            <p:cNvSpPr txBox="1"/>
            <p:nvPr/>
          </p:nvSpPr>
          <p:spPr>
            <a:xfrm>
              <a:off x="1340943" y="1898649"/>
              <a:ext cx="385042" cy="523220"/>
            </a:xfrm>
            <a:prstGeom prst="rect">
              <a:avLst/>
            </a:prstGeom>
            <a:noFill/>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6</a:t>
              </a:r>
              <a:endParaRPr kumimoji="0" lang="zh-CN" altLang="en-US" sz="28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64"/>
                                        </p:tgtEl>
                                        <p:attrNameLst>
                                          <p:attrName>style.visibility</p:attrName>
                                        </p:attrNameLst>
                                      </p:cBhvr>
                                      <p:to>
                                        <p:strVal val="visible"/>
                                      </p:to>
                                    </p:set>
                                    <p:animEffect transition="in" filter="wipe(left)">
                                      <p:cBhvr>
                                        <p:cTn id="14" dur="500"/>
                                        <p:tgtEl>
                                          <p:spTgt spid="64"/>
                                        </p:tgtEl>
                                      </p:cBhvr>
                                    </p:animEffect>
                                  </p:childTnLst>
                                </p:cTn>
                              </p:par>
                              <p:par>
                                <p:cTn id="15" presetID="22" presetClass="entr" presetSubtype="8" fill="hold" grpId="0" nodeType="withEffect">
                                  <p:stCondLst>
                                    <p:cond delay="75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par>
                                <p:cTn id="18" presetID="22" presetClass="entr" presetSubtype="8" fill="hold" grpId="0" nodeType="withEffect">
                                  <p:stCondLst>
                                    <p:cond delay="125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par>
                                <p:cTn id="24" presetID="22" presetClass="entr" presetSubtype="8" fill="hold" grpId="0" nodeType="withEffect">
                                  <p:stCondLst>
                                    <p:cond delay="175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0" grpId="0"/>
      <p:bldP spid="64" grpId="0"/>
      <p:bldP spid="72" grpId="0"/>
      <p:bldP spid="34"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11"/>
          <p:cNvGrpSpPr/>
          <p:nvPr/>
        </p:nvGrpSpPr>
        <p:grpSpPr>
          <a:xfrm>
            <a:off x="3953802" y="2824761"/>
            <a:ext cx="3091767" cy="338554"/>
            <a:chOff x="1018941" y="1417042"/>
            <a:chExt cx="3091767" cy="338554"/>
          </a:xfrm>
        </p:grpSpPr>
        <p:sp>
          <p:nvSpPr>
            <p:cNvPr id="50" name="TextBox 12"/>
            <p:cNvSpPr txBox="1"/>
            <p:nvPr/>
          </p:nvSpPr>
          <p:spPr>
            <a:xfrm>
              <a:off x="1363186" y="1448484"/>
              <a:ext cx="2747522" cy="276999"/>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单击此处可编辑内容单击此处可</a:t>
              </a:r>
              <a:endParaRPr kumimoji="0" 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sp>
          <p:nvSpPr>
            <p:cNvPr id="51" name="TextBox 13"/>
            <p:cNvSpPr txBox="1"/>
            <p:nvPr/>
          </p:nvSpPr>
          <p:spPr>
            <a:xfrm>
              <a:off x="1018941" y="1417042"/>
              <a:ext cx="883412" cy="33855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03</a:t>
              </a:r>
              <a:endParaRPr kumimoji="0" lang="en-US" sz="12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grpSp>
      <p:grpSp>
        <p:nvGrpSpPr>
          <p:cNvPr id="55" name="Group 18"/>
          <p:cNvGrpSpPr/>
          <p:nvPr/>
        </p:nvGrpSpPr>
        <p:grpSpPr>
          <a:xfrm>
            <a:off x="3939020" y="2450762"/>
            <a:ext cx="3012462" cy="338599"/>
            <a:chOff x="1004160" y="1386884"/>
            <a:chExt cx="3012462" cy="338599"/>
          </a:xfrm>
        </p:grpSpPr>
        <p:sp>
          <p:nvSpPr>
            <p:cNvPr id="56" name="TextBox 19"/>
            <p:cNvSpPr txBox="1"/>
            <p:nvPr/>
          </p:nvSpPr>
          <p:spPr>
            <a:xfrm>
              <a:off x="1363185" y="1448484"/>
              <a:ext cx="2653437" cy="276999"/>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单击此处可编辑内容单击此处可</a:t>
              </a:r>
              <a:endParaRPr kumimoji="0" 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sp>
          <p:nvSpPr>
            <p:cNvPr id="57" name="TextBox 20"/>
            <p:cNvSpPr txBox="1"/>
            <p:nvPr/>
          </p:nvSpPr>
          <p:spPr>
            <a:xfrm>
              <a:off x="1004160" y="1386884"/>
              <a:ext cx="883412" cy="33855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02</a:t>
              </a:r>
              <a:endParaRPr kumimoji="0" lang="en-US" sz="12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grpSp>
      <p:grpSp>
        <p:nvGrpSpPr>
          <p:cNvPr id="61" name="Group 24"/>
          <p:cNvGrpSpPr/>
          <p:nvPr/>
        </p:nvGrpSpPr>
        <p:grpSpPr>
          <a:xfrm>
            <a:off x="3953803" y="2103894"/>
            <a:ext cx="2997683" cy="338554"/>
            <a:chOff x="1018941" y="1406809"/>
            <a:chExt cx="2997684" cy="338553"/>
          </a:xfrm>
        </p:grpSpPr>
        <p:sp>
          <p:nvSpPr>
            <p:cNvPr id="62" name="TextBox 25"/>
            <p:cNvSpPr txBox="1"/>
            <p:nvPr/>
          </p:nvSpPr>
          <p:spPr>
            <a:xfrm>
              <a:off x="1363186" y="1448484"/>
              <a:ext cx="2653439" cy="27699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单击此处可编辑内容单击此处可</a:t>
              </a:r>
              <a:endParaRPr kumimoji="0" 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sp>
          <p:nvSpPr>
            <p:cNvPr id="63" name="TextBox 26"/>
            <p:cNvSpPr txBox="1"/>
            <p:nvPr/>
          </p:nvSpPr>
          <p:spPr>
            <a:xfrm>
              <a:off x="1018941" y="1406809"/>
              <a:ext cx="883412" cy="338553"/>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01</a:t>
              </a:r>
              <a:endParaRPr kumimoji="0" lang="en-US" sz="12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grpSp>
      <p:grpSp>
        <p:nvGrpSpPr>
          <p:cNvPr id="37" name="Group 11"/>
          <p:cNvGrpSpPr/>
          <p:nvPr/>
        </p:nvGrpSpPr>
        <p:grpSpPr>
          <a:xfrm>
            <a:off x="3953802" y="3207738"/>
            <a:ext cx="2952390" cy="338554"/>
            <a:chOff x="1000188" y="1422064"/>
            <a:chExt cx="2952390" cy="338554"/>
          </a:xfrm>
        </p:grpSpPr>
        <p:sp>
          <p:nvSpPr>
            <p:cNvPr id="38" name="TextBox 12"/>
            <p:cNvSpPr txBox="1"/>
            <p:nvPr/>
          </p:nvSpPr>
          <p:spPr>
            <a:xfrm>
              <a:off x="1363185" y="1448484"/>
              <a:ext cx="2589393" cy="276999"/>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单击此处可编辑内容单击此处可</a:t>
              </a:r>
              <a:endParaRPr kumimoji="0" lang="en-US" sz="1200" b="0"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sp>
          <p:nvSpPr>
            <p:cNvPr id="39" name="TextBox 13"/>
            <p:cNvSpPr txBox="1"/>
            <p:nvPr/>
          </p:nvSpPr>
          <p:spPr>
            <a:xfrm>
              <a:off x="1000188" y="1422064"/>
              <a:ext cx="883412" cy="338554"/>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rPr>
                <a:t>04</a:t>
              </a:r>
              <a:endParaRPr kumimoji="0" lang="en-US" sz="1200" b="1" i="0" u="none" strike="noStrike" kern="1200" cap="none" spc="0" normalizeH="0" baseline="0" noProof="0" dirty="0">
                <a:ln>
                  <a:noFill/>
                </a:ln>
                <a:solidFill>
                  <a:prstClr val="white"/>
                </a:solidFill>
                <a:effectLst/>
                <a:uLnTx/>
                <a:uFillTx/>
                <a:latin typeface="字魂5号-无外润黑体"/>
                <a:ea typeface="字魂59号-创粗黑"/>
                <a:cs typeface="+mn-ea"/>
                <a:sym typeface="+mn-lt"/>
              </a:endParaRPr>
            </a:p>
          </p:txBody>
        </p:sp>
      </p:grpSp>
      <p:sp>
        <p:nvSpPr>
          <p:cNvPr id="26" name="椭圆 25"/>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28" name="椭圆 27"/>
          <p:cNvSpPr/>
          <p:nvPr/>
        </p:nvSpPr>
        <p:spPr>
          <a:xfrm rot="4500000">
            <a:off x="2106843" y="487117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29" name="椭圆 28"/>
          <p:cNvSpPr/>
          <p:nvPr/>
        </p:nvSpPr>
        <p:spPr>
          <a:xfrm>
            <a:off x="4675409" y="-137115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a:cs typeface="+mn-ea"/>
              <a:sym typeface="+mn-lt"/>
            </a:endParaRPr>
          </a:p>
        </p:txBody>
      </p:sp>
      <p:sp>
        <p:nvSpPr>
          <p:cNvPr id="2" name="文本框 1"/>
          <p:cNvSpPr txBox="1"/>
          <p:nvPr/>
        </p:nvSpPr>
        <p:spPr>
          <a:xfrm>
            <a:off x="459529" y="12598"/>
            <a:ext cx="3349234" cy="461665"/>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4D4D4D">
                    <a:lumMod val="75000"/>
                  </a:srgbClr>
                </a:solidFill>
                <a:effectLst/>
                <a:uLnTx/>
                <a:uFillTx/>
                <a:ea typeface="等线" panose="02010600030101010101" pitchFamily="2" charset="-122"/>
                <a:cs typeface="Arial" panose="020B0604020202020204" pitchFamily="34" charset="0"/>
                <a:sym typeface="+mn-lt"/>
              </a:rPr>
              <a:t>Function of Subsystem</a:t>
            </a:r>
          </a:p>
        </p:txBody>
      </p:sp>
      <p:pic>
        <p:nvPicPr>
          <p:cNvPr id="3" name="图片 2" descr="图示&#10;&#10;描述已自动生成">
            <a:extLst>
              <a:ext uri="{FF2B5EF4-FFF2-40B4-BE49-F238E27FC236}">
                <a16:creationId xmlns:a16="http://schemas.microsoft.com/office/drawing/2014/main" id="{C0400803-42B7-88D0-4888-ADE85B60B64C}"/>
              </a:ext>
            </a:extLst>
          </p:cNvPr>
          <p:cNvPicPr>
            <a:picLocks noChangeAspect="1"/>
          </p:cNvPicPr>
          <p:nvPr/>
        </p:nvPicPr>
        <p:blipFill rotWithShape="1">
          <a:blip r:embed="rId3">
            <a:extLst>
              <a:ext uri="{28A0092B-C50C-407E-A947-70E740481C1C}">
                <a14:useLocalDpi xmlns:a14="http://schemas.microsoft.com/office/drawing/2010/main" val="0"/>
              </a:ext>
            </a:extLst>
          </a:blip>
          <a:srcRect t="5387" r="1408"/>
          <a:stretch>
            <a:fillRect/>
          </a:stretch>
        </p:blipFill>
        <p:spPr bwMode="auto">
          <a:xfrm>
            <a:off x="717856" y="470034"/>
            <a:ext cx="7221806" cy="3869001"/>
          </a:xfrm>
          <a:prstGeom prst="rect">
            <a:avLst/>
          </a:prstGeom>
          <a:noFill/>
          <a:ln>
            <a:noFill/>
          </a:ln>
        </p:spPr>
      </p:pic>
    </p:spTree>
    <p:extLst>
      <p:ext uri="{BB962C8B-B14F-4D97-AF65-F5344CB8AC3E}">
        <p14:creationId xmlns:p14="http://schemas.microsoft.com/office/powerpoint/2010/main" val="3166025734"/>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750"/>
                                        <p:tgtEl>
                                          <p:spTgt spid="61"/>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75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750"/>
                                        <p:tgtEl>
                                          <p:spTgt spid="49"/>
                                        </p:tgtEl>
                                      </p:cBhvr>
                                    </p:animEffect>
                                  </p:childTnLst>
                                </p:cTn>
                              </p:par>
                              <p:par>
                                <p:cTn id="14" presetID="2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75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11"/>
          <p:cNvGrpSpPr/>
          <p:nvPr/>
        </p:nvGrpSpPr>
        <p:grpSpPr>
          <a:xfrm>
            <a:off x="3953802" y="2824761"/>
            <a:ext cx="3091767" cy="338554"/>
            <a:chOff x="1018941" y="1417042"/>
            <a:chExt cx="3091767" cy="338554"/>
          </a:xfrm>
        </p:grpSpPr>
        <p:sp>
          <p:nvSpPr>
            <p:cNvPr id="50" name="TextBox 12"/>
            <p:cNvSpPr txBox="1"/>
            <p:nvPr/>
          </p:nvSpPr>
          <p:spPr>
            <a:xfrm>
              <a:off x="1363186" y="1448484"/>
              <a:ext cx="2747522" cy="276999"/>
            </a:xfrm>
            <a:prstGeom prst="rect">
              <a:avLst/>
            </a:prstGeom>
            <a:noFill/>
          </p:spPr>
          <p:txBody>
            <a:bodyPr wrap="square" rtlCol="0">
              <a:spAutoFit/>
            </a:bodyPr>
            <a:lstStyle/>
            <a:p>
              <a:pPr lvl="0"/>
              <a:r>
                <a:rPr lang="zh-CN" altLang="en-US" sz="1200" dirty="0">
                  <a:solidFill>
                    <a:schemeClr val="bg1"/>
                  </a:solidFill>
                  <a:latin typeface="+mn-lt"/>
                  <a:ea typeface="+mn-ea"/>
                  <a:cs typeface="+mn-ea"/>
                  <a:sym typeface="+mn-lt"/>
                </a:rPr>
                <a:t>单击此处可编辑内容单击此处可</a:t>
              </a:r>
              <a:endParaRPr lang="en-US" sz="1200" dirty="0">
                <a:solidFill>
                  <a:schemeClr val="bg1"/>
                </a:solidFill>
                <a:latin typeface="+mn-lt"/>
                <a:ea typeface="+mn-ea"/>
                <a:cs typeface="+mn-ea"/>
                <a:sym typeface="+mn-lt"/>
              </a:endParaRPr>
            </a:p>
          </p:txBody>
        </p:sp>
        <p:sp>
          <p:nvSpPr>
            <p:cNvPr id="51" name="TextBox 13"/>
            <p:cNvSpPr txBox="1"/>
            <p:nvPr/>
          </p:nvSpPr>
          <p:spPr>
            <a:xfrm>
              <a:off x="1018941" y="1417042"/>
              <a:ext cx="883412" cy="338554"/>
            </a:xfrm>
            <a:prstGeom prst="rect">
              <a:avLst/>
            </a:prstGeom>
            <a:noFill/>
          </p:spPr>
          <p:txBody>
            <a:bodyPr wrap="square" rtlCol="0">
              <a:spAutoFit/>
            </a:bodyPr>
            <a:lstStyle/>
            <a:p>
              <a:pPr lvl="0"/>
              <a:r>
                <a:rPr lang="en-US" sz="1600" b="1" dirty="0">
                  <a:solidFill>
                    <a:schemeClr val="bg1"/>
                  </a:solidFill>
                  <a:latin typeface="+mn-lt"/>
                  <a:ea typeface="+mn-ea"/>
                  <a:cs typeface="+mn-ea"/>
                  <a:sym typeface="+mn-lt"/>
                </a:rPr>
                <a:t>03</a:t>
              </a:r>
              <a:endParaRPr lang="en-US" sz="1200" b="1" dirty="0">
                <a:solidFill>
                  <a:schemeClr val="bg1"/>
                </a:solidFill>
                <a:latin typeface="+mn-lt"/>
                <a:ea typeface="+mn-ea"/>
                <a:cs typeface="+mn-ea"/>
                <a:sym typeface="+mn-lt"/>
              </a:endParaRPr>
            </a:p>
          </p:txBody>
        </p:sp>
      </p:grpSp>
      <p:grpSp>
        <p:nvGrpSpPr>
          <p:cNvPr id="55" name="Group 18"/>
          <p:cNvGrpSpPr/>
          <p:nvPr/>
        </p:nvGrpSpPr>
        <p:grpSpPr>
          <a:xfrm>
            <a:off x="3939020" y="2450762"/>
            <a:ext cx="3012462" cy="338599"/>
            <a:chOff x="1004160" y="1386884"/>
            <a:chExt cx="3012462" cy="338599"/>
          </a:xfrm>
        </p:grpSpPr>
        <p:sp>
          <p:nvSpPr>
            <p:cNvPr id="56" name="TextBox 19"/>
            <p:cNvSpPr txBox="1"/>
            <p:nvPr/>
          </p:nvSpPr>
          <p:spPr>
            <a:xfrm>
              <a:off x="1363185" y="1448484"/>
              <a:ext cx="2653437" cy="276999"/>
            </a:xfrm>
            <a:prstGeom prst="rect">
              <a:avLst/>
            </a:prstGeom>
            <a:noFill/>
          </p:spPr>
          <p:txBody>
            <a:bodyPr wrap="square" rtlCol="0">
              <a:spAutoFit/>
            </a:bodyPr>
            <a:lstStyle/>
            <a:p>
              <a:pPr lvl="0"/>
              <a:r>
                <a:rPr lang="zh-CN" altLang="en-US" sz="1200" dirty="0">
                  <a:solidFill>
                    <a:schemeClr val="bg1"/>
                  </a:solidFill>
                  <a:latin typeface="+mn-lt"/>
                  <a:ea typeface="+mn-ea"/>
                  <a:cs typeface="+mn-ea"/>
                  <a:sym typeface="+mn-lt"/>
                </a:rPr>
                <a:t>单击此处可编辑内容单击此处可</a:t>
              </a:r>
              <a:endParaRPr lang="en-US" sz="1200" dirty="0">
                <a:solidFill>
                  <a:schemeClr val="bg1"/>
                </a:solidFill>
                <a:latin typeface="+mn-lt"/>
                <a:ea typeface="+mn-ea"/>
                <a:cs typeface="+mn-ea"/>
                <a:sym typeface="+mn-lt"/>
              </a:endParaRPr>
            </a:p>
          </p:txBody>
        </p:sp>
        <p:sp>
          <p:nvSpPr>
            <p:cNvPr id="57" name="TextBox 20"/>
            <p:cNvSpPr txBox="1"/>
            <p:nvPr/>
          </p:nvSpPr>
          <p:spPr>
            <a:xfrm>
              <a:off x="1004160" y="1386884"/>
              <a:ext cx="883412" cy="338554"/>
            </a:xfrm>
            <a:prstGeom prst="rect">
              <a:avLst/>
            </a:prstGeom>
            <a:noFill/>
          </p:spPr>
          <p:txBody>
            <a:bodyPr wrap="square" rtlCol="0">
              <a:spAutoFit/>
            </a:bodyPr>
            <a:lstStyle/>
            <a:p>
              <a:pPr lvl="0"/>
              <a:r>
                <a:rPr lang="en-US" sz="1600" b="1" dirty="0">
                  <a:solidFill>
                    <a:schemeClr val="bg1"/>
                  </a:solidFill>
                  <a:latin typeface="+mn-lt"/>
                  <a:ea typeface="+mn-ea"/>
                  <a:cs typeface="+mn-ea"/>
                  <a:sym typeface="+mn-lt"/>
                </a:rPr>
                <a:t>02</a:t>
              </a:r>
              <a:endParaRPr lang="en-US" sz="1200" b="1" dirty="0">
                <a:solidFill>
                  <a:schemeClr val="bg1"/>
                </a:solidFill>
                <a:latin typeface="+mn-lt"/>
                <a:ea typeface="+mn-ea"/>
                <a:cs typeface="+mn-ea"/>
                <a:sym typeface="+mn-lt"/>
              </a:endParaRPr>
            </a:p>
          </p:txBody>
        </p:sp>
      </p:grpSp>
      <p:grpSp>
        <p:nvGrpSpPr>
          <p:cNvPr id="61" name="Group 24"/>
          <p:cNvGrpSpPr/>
          <p:nvPr/>
        </p:nvGrpSpPr>
        <p:grpSpPr>
          <a:xfrm>
            <a:off x="3953803" y="2103894"/>
            <a:ext cx="2997683" cy="338554"/>
            <a:chOff x="1018941" y="1406809"/>
            <a:chExt cx="2997684" cy="338553"/>
          </a:xfrm>
        </p:grpSpPr>
        <p:sp>
          <p:nvSpPr>
            <p:cNvPr id="62" name="TextBox 25"/>
            <p:cNvSpPr txBox="1"/>
            <p:nvPr/>
          </p:nvSpPr>
          <p:spPr>
            <a:xfrm>
              <a:off x="1363186" y="1448484"/>
              <a:ext cx="2653439" cy="276998"/>
            </a:xfrm>
            <a:prstGeom prst="rect">
              <a:avLst/>
            </a:prstGeom>
            <a:noFill/>
          </p:spPr>
          <p:txBody>
            <a:bodyPr wrap="square" rtlCol="0">
              <a:spAutoFit/>
            </a:bodyPr>
            <a:lstStyle/>
            <a:p>
              <a:pPr lvl="0"/>
              <a:r>
                <a:rPr lang="zh-CN" altLang="en-US" sz="1200" dirty="0">
                  <a:solidFill>
                    <a:schemeClr val="bg1"/>
                  </a:solidFill>
                  <a:latin typeface="+mn-lt"/>
                  <a:ea typeface="+mn-ea"/>
                  <a:cs typeface="+mn-ea"/>
                  <a:sym typeface="+mn-lt"/>
                </a:rPr>
                <a:t>单击此处可编辑内容单击此处可</a:t>
              </a:r>
              <a:endParaRPr lang="en-US" sz="1200" dirty="0">
                <a:solidFill>
                  <a:schemeClr val="bg1"/>
                </a:solidFill>
                <a:latin typeface="+mn-lt"/>
                <a:ea typeface="+mn-ea"/>
                <a:cs typeface="+mn-ea"/>
                <a:sym typeface="+mn-lt"/>
              </a:endParaRPr>
            </a:p>
          </p:txBody>
        </p:sp>
        <p:sp>
          <p:nvSpPr>
            <p:cNvPr id="63" name="TextBox 26"/>
            <p:cNvSpPr txBox="1"/>
            <p:nvPr/>
          </p:nvSpPr>
          <p:spPr>
            <a:xfrm>
              <a:off x="1018941" y="1406809"/>
              <a:ext cx="883412" cy="338553"/>
            </a:xfrm>
            <a:prstGeom prst="rect">
              <a:avLst/>
            </a:prstGeom>
            <a:noFill/>
          </p:spPr>
          <p:txBody>
            <a:bodyPr wrap="square" rtlCol="0">
              <a:spAutoFit/>
            </a:bodyPr>
            <a:lstStyle/>
            <a:p>
              <a:pPr lvl="0"/>
              <a:r>
                <a:rPr lang="en-US" sz="1600" b="1" dirty="0">
                  <a:solidFill>
                    <a:schemeClr val="bg1"/>
                  </a:solidFill>
                  <a:latin typeface="+mn-lt"/>
                  <a:ea typeface="+mn-ea"/>
                  <a:cs typeface="+mn-ea"/>
                  <a:sym typeface="+mn-lt"/>
                </a:rPr>
                <a:t>01</a:t>
              </a:r>
              <a:endParaRPr lang="en-US" sz="1200" b="1" dirty="0">
                <a:solidFill>
                  <a:schemeClr val="bg1"/>
                </a:solidFill>
                <a:latin typeface="+mn-lt"/>
                <a:ea typeface="+mn-ea"/>
                <a:cs typeface="+mn-ea"/>
                <a:sym typeface="+mn-lt"/>
              </a:endParaRPr>
            </a:p>
          </p:txBody>
        </p:sp>
      </p:grpSp>
      <p:grpSp>
        <p:nvGrpSpPr>
          <p:cNvPr id="37" name="Group 11"/>
          <p:cNvGrpSpPr/>
          <p:nvPr/>
        </p:nvGrpSpPr>
        <p:grpSpPr>
          <a:xfrm>
            <a:off x="3953802" y="3207738"/>
            <a:ext cx="2952390" cy="338554"/>
            <a:chOff x="1000188" y="1422064"/>
            <a:chExt cx="2952390" cy="338554"/>
          </a:xfrm>
        </p:grpSpPr>
        <p:sp>
          <p:nvSpPr>
            <p:cNvPr id="38" name="TextBox 12"/>
            <p:cNvSpPr txBox="1"/>
            <p:nvPr/>
          </p:nvSpPr>
          <p:spPr>
            <a:xfrm>
              <a:off x="1363185" y="1448484"/>
              <a:ext cx="2589393" cy="276999"/>
            </a:xfrm>
            <a:prstGeom prst="rect">
              <a:avLst/>
            </a:prstGeom>
            <a:noFill/>
          </p:spPr>
          <p:txBody>
            <a:bodyPr wrap="square" rtlCol="0">
              <a:spAutoFit/>
            </a:bodyPr>
            <a:lstStyle/>
            <a:p>
              <a:pPr lvl="0"/>
              <a:r>
                <a:rPr lang="zh-CN" altLang="en-US" sz="1200" dirty="0">
                  <a:solidFill>
                    <a:schemeClr val="bg1"/>
                  </a:solidFill>
                  <a:latin typeface="+mn-lt"/>
                  <a:ea typeface="+mn-ea"/>
                  <a:cs typeface="+mn-ea"/>
                  <a:sym typeface="+mn-lt"/>
                </a:rPr>
                <a:t>单击此处可编辑内容单击此处可</a:t>
              </a:r>
              <a:endParaRPr lang="en-US" sz="1200" dirty="0">
                <a:solidFill>
                  <a:schemeClr val="bg1"/>
                </a:solidFill>
                <a:latin typeface="+mn-lt"/>
                <a:ea typeface="+mn-ea"/>
                <a:cs typeface="+mn-ea"/>
                <a:sym typeface="+mn-lt"/>
              </a:endParaRPr>
            </a:p>
          </p:txBody>
        </p:sp>
        <p:sp>
          <p:nvSpPr>
            <p:cNvPr id="39" name="TextBox 13"/>
            <p:cNvSpPr txBox="1"/>
            <p:nvPr/>
          </p:nvSpPr>
          <p:spPr>
            <a:xfrm>
              <a:off x="1000188" y="1422064"/>
              <a:ext cx="883412" cy="338554"/>
            </a:xfrm>
            <a:prstGeom prst="rect">
              <a:avLst/>
            </a:prstGeom>
            <a:noFill/>
          </p:spPr>
          <p:txBody>
            <a:bodyPr wrap="square" rtlCol="0">
              <a:spAutoFit/>
            </a:bodyPr>
            <a:lstStyle/>
            <a:p>
              <a:pPr lvl="0"/>
              <a:r>
                <a:rPr lang="en-US" sz="1600" b="1" dirty="0">
                  <a:solidFill>
                    <a:schemeClr val="bg1"/>
                  </a:solidFill>
                  <a:latin typeface="+mn-lt"/>
                  <a:ea typeface="+mn-ea"/>
                  <a:cs typeface="+mn-ea"/>
                  <a:sym typeface="+mn-lt"/>
                </a:rPr>
                <a:t>04</a:t>
              </a:r>
              <a:endParaRPr lang="en-US" sz="1200" b="1" dirty="0">
                <a:solidFill>
                  <a:schemeClr val="bg1"/>
                </a:solidFill>
                <a:latin typeface="+mn-lt"/>
                <a:ea typeface="+mn-ea"/>
                <a:cs typeface="+mn-ea"/>
                <a:sym typeface="+mn-lt"/>
              </a:endParaRPr>
            </a:p>
          </p:txBody>
        </p:sp>
      </p:grpSp>
      <p:grpSp>
        <p:nvGrpSpPr>
          <p:cNvPr id="24" name="组合 23"/>
          <p:cNvGrpSpPr/>
          <p:nvPr/>
        </p:nvGrpSpPr>
        <p:grpSpPr>
          <a:xfrm>
            <a:off x="-498530" y="1243"/>
            <a:ext cx="3124499" cy="859534"/>
            <a:chOff x="-498530" y="1243"/>
            <a:chExt cx="3124499" cy="859534"/>
          </a:xfrm>
        </p:grpSpPr>
        <p:sp>
          <p:nvSpPr>
            <p:cNvPr id="25" name="文本框 24"/>
            <p:cNvSpPr txBox="1"/>
            <p:nvPr/>
          </p:nvSpPr>
          <p:spPr>
            <a:xfrm>
              <a:off x="498529" y="406714"/>
              <a:ext cx="2127440" cy="369332"/>
            </a:xfrm>
            <a:prstGeom prst="rect">
              <a:avLst/>
            </a:prstGeom>
            <a:noFill/>
          </p:spPr>
          <p:txBody>
            <a:bodyPr wrap="square">
              <a:spAutoFit/>
            </a:bodyPr>
            <a:lstStyle/>
            <a:p>
              <a:pPr eaLnBrk="1" fontAlgn="auto" hangingPunct="1">
                <a:spcBef>
                  <a:spcPts val="0"/>
                </a:spcBef>
                <a:spcAft>
                  <a:spcPts val="0"/>
                </a:spcAft>
                <a:defRPr/>
              </a:pPr>
              <a:r>
                <a:rPr lang="en-US" altLang="zh-CN" sz="1800" dirty="0">
                  <a:solidFill>
                    <a:schemeClr val="accent6">
                      <a:lumMod val="75000"/>
                    </a:schemeClr>
                  </a:solidFill>
                  <a:ea typeface="+mn-ea"/>
                  <a:cs typeface="Arial" panose="020B0604020202020204" pitchFamily="34" charset="0"/>
                  <a:sym typeface="+mn-lt"/>
                </a:rPr>
                <a:t>UAV</a:t>
              </a:r>
              <a:endParaRPr lang="zh-CN" altLang="en-US" sz="1800" dirty="0">
                <a:solidFill>
                  <a:schemeClr val="accent6">
                    <a:lumMod val="75000"/>
                  </a:schemeClr>
                </a:solidFill>
                <a:ea typeface="+mn-ea"/>
                <a:cs typeface="Arial" panose="020B0604020202020204" pitchFamily="34" charset="0"/>
                <a:sym typeface="+mn-lt"/>
              </a:endParaRPr>
            </a:p>
          </p:txBody>
        </p:sp>
        <p:sp>
          <p:nvSpPr>
            <p:cNvPr id="26" name="椭圆 25"/>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椭圆 27"/>
          <p:cNvSpPr/>
          <p:nvPr/>
        </p:nvSpPr>
        <p:spPr>
          <a:xfrm rot="4500000">
            <a:off x="2106843" y="487117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675409" y="-137115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8" name="Picture 4" descr="DJI大疆 MG-1S Advanced 农业植保无人机价格 性能 测评 新闻_陈翔的个人博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52" y="860777"/>
            <a:ext cx="6750930" cy="4050558"/>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62251" y="1735805"/>
            <a:ext cx="3541140" cy="1123384"/>
          </a:xfrm>
          <a:prstGeom prst="rect">
            <a:avLst/>
          </a:prstGeom>
          <a:noFill/>
        </p:spPr>
        <p:txBody>
          <a:bodyPr wrap="square" rtlCol="0">
            <a:spAutoFit/>
          </a:bodyPr>
          <a:lstStyle/>
          <a:p>
            <a:pPr marL="285750" indent="-285750">
              <a:buFont typeface="Arial" panose="020B0604020202020204" pitchFamily="34" charset="0"/>
              <a:buChar char="•"/>
            </a:pPr>
            <a:r>
              <a:rPr lang="en-US" altLang="zh-CN" sz="1800" kern="100" dirty="0">
                <a:solidFill>
                  <a:srgbClr val="333333"/>
                </a:solidFill>
                <a:effectLst/>
                <a:latin typeface="Times New Roman" panose="02020603050405020304" charset="0"/>
                <a:ea typeface="等线" panose="02010600030101010101" pitchFamily="2" charset="-122"/>
              </a:rPr>
              <a:t>FPV (First-person view) system</a:t>
            </a:r>
          </a:p>
          <a:p>
            <a:endParaRPr lang="en-US" altLang="zh-CN" sz="1800" kern="100" dirty="0">
              <a:solidFill>
                <a:srgbClr val="333333"/>
              </a:solidFill>
              <a:latin typeface="Times New Roman" panose="02020603050405020304" charset="0"/>
              <a:ea typeface="等线" panose="02010600030101010101" pitchFamily="2" charset="-122"/>
            </a:endParaRPr>
          </a:p>
          <a:p>
            <a:pPr marL="285750" indent="-285750">
              <a:buFont typeface="Arial" panose="020B0604020202020204" pitchFamily="34" charset="0"/>
              <a:buChar char="•"/>
            </a:pPr>
            <a:r>
              <a:rPr lang="en-US" altLang="zh-CN" sz="1800" kern="100" dirty="0">
                <a:solidFill>
                  <a:srgbClr val="333333"/>
                </a:solidFill>
                <a:latin typeface="Times New Roman" panose="02020603050405020304" charset="0"/>
                <a:ea typeface="等线" panose="02010600030101010101" pitchFamily="2" charset="-122"/>
              </a:rPr>
              <a:t>Multiple PID controller</a:t>
            </a:r>
            <a:r>
              <a:rPr lang="en-US" altLang="zh-CN" sz="1800" kern="100" dirty="0">
                <a:solidFill>
                  <a:srgbClr val="333333"/>
                </a:solidFill>
                <a:effectLst/>
                <a:latin typeface="Times New Roman" panose="02020603050405020304" charset="0"/>
                <a:ea typeface="等线" panose="02010600030101010101" pitchFamily="2" charset="-122"/>
              </a:rPr>
              <a:t> </a:t>
            </a:r>
          </a:p>
          <a:p>
            <a:endParaRPr lang="zh-CN" altLang="en-US" dirty="0"/>
          </a:p>
        </p:txBody>
      </p:sp>
      <p:sp>
        <p:nvSpPr>
          <p:cNvPr id="2" name="文本框 1"/>
          <p:cNvSpPr txBox="1"/>
          <p:nvPr/>
        </p:nvSpPr>
        <p:spPr>
          <a:xfrm>
            <a:off x="459529" y="12598"/>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kern="0" dirty="0">
                <a:solidFill>
                  <a:srgbClr val="4D4D4D">
                    <a:lumMod val="75000"/>
                  </a:srgbClr>
                </a:solidFill>
                <a:ea typeface="等线" panose="02010600030101010101" pitchFamily="2" charset="-122"/>
                <a:cs typeface="Arial" panose="020B0604020202020204" pitchFamily="34" charset="0"/>
                <a:sym typeface="+mn-lt"/>
              </a:rPr>
              <a:t>Function of Subsystem</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750"/>
                                        <p:tgtEl>
                                          <p:spTgt spid="61"/>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75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750"/>
                                        <p:tgtEl>
                                          <p:spTgt spid="49"/>
                                        </p:tgtEl>
                                      </p:cBhvr>
                                    </p:animEffect>
                                  </p:childTnLst>
                                </p:cTn>
                              </p:par>
                              <p:par>
                                <p:cTn id="14" presetID="2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solidFill>
              <a:effectLst/>
              <a:uLnTx/>
              <a:uFillTx/>
              <a:ea typeface="+mn-ea"/>
              <a:cs typeface="Arial" panose="020B0604020202020204" pitchFamily="34" charset="0"/>
              <a:sym typeface="+mn-lt"/>
            </a:endParaRPr>
          </a:p>
        </p:txBody>
      </p:sp>
      <p:sp>
        <p:nvSpPr>
          <p:cNvPr id="3"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chemeClr val="tx1"/>
              </a:solidFill>
              <a:effectLst/>
              <a:uLnTx/>
              <a:uFillTx/>
              <a:ea typeface="+mn-ea"/>
              <a:cs typeface="Arial" panose="020B0604020202020204" pitchFamily="34" charset="0"/>
              <a:sym typeface="+mn-lt"/>
            </a:endParaRPr>
          </a:p>
        </p:txBody>
      </p:sp>
      <p:sp>
        <p:nvSpPr>
          <p:cNvPr id="4" name="Freeform 4"/>
          <p:cNvSpPr/>
          <p:nvPr/>
        </p:nvSpPr>
        <p:spPr bwMode="auto">
          <a:xfrm>
            <a:off x="941388" y="1603375"/>
            <a:ext cx="6164263" cy="280988"/>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solidFill>
              <a:effectLst/>
              <a:uLnTx/>
              <a:uFillTx/>
              <a:ea typeface="+mn-ea"/>
              <a:cs typeface="Arial" panose="020B0604020202020204" pitchFamily="34" charset="0"/>
              <a:sym typeface="+mn-lt"/>
            </a:endParaRPr>
          </a:p>
        </p:txBody>
      </p:sp>
      <p:sp>
        <p:nvSpPr>
          <p:cNvPr id="5" name="Freeform 5"/>
          <p:cNvSpPr/>
          <p:nvPr/>
        </p:nvSpPr>
        <p:spPr bwMode="auto">
          <a:xfrm>
            <a:off x="941388" y="4162425"/>
            <a:ext cx="6164263" cy="2794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solidFill>
              <a:effectLst/>
              <a:uLnTx/>
              <a:uFillTx/>
              <a:ea typeface="+mn-ea"/>
              <a:cs typeface="Arial" panose="020B0604020202020204" pitchFamily="34" charset="0"/>
              <a:sym typeface="+mn-lt"/>
            </a:endParaRPr>
          </a:p>
        </p:txBody>
      </p:sp>
      <p:sp>
        <p:nvSpPr>
          <p:cNvPr id="10" name="Rectangle 10"/>
          <p:cNvSpPr>
            <a:spLocks noChangeArrowheads="1"/>
          </p:cNvSpPr>
          <p:nvPr/>
        </p:nvSpPr>
        <p:spPr bwMode="auto">
          <a:xfrm>
            <a:off x="6593022" y="2185194"/>
            <a:ext cx="103566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500" b="1" i="0" u="none" strike="noStrike" kern="1200" cap="none" spc="0" normalizeH="0" baseline="0" noProof="0" dirty="0">
                <a:ln>
                  <a:noFill/>
                </a:ln>
                <a:solidFill>
                  <a:schemeClr val="bg1"/>
                </a:solidFill>
                <a:effectLst/>
                <a:uLnTx/>
                <a:uFillTx/>
                <a:ea typeface="+mn-ea"/>
                <a:cs typeface="Arial" panose="020B0604020202020204" pitchFamily="34" charset="0"/>
                <a:sym typeface="+mn-lt"/>
              </a:rPr>
              <a:t>Detect</a:t>
            </a:r>
            <a:r>
              <a:rPr lang="en-US" altLang="zh-CN" sz="1500" b="1" dirty="0">
                <a:solidFill>
                  <a:schemeClr val="bg1"/>
                </a:solidFill>
                <a:ea typeface="+mn-ea"/>
                <a:cs typeface="Arial" panose="020B0604020202020204" pitchFamily="34" charset="0"/>
                <a:sym typeface="+mn-lt"/>
              </a:rPr>
              <a:t> UAV</a:t>
            </a:r>
            <a:endParaRPr kumimoji="0" lang="zh-CN" sz="1350" b="1" i="0" u="none" strike="noStrike" kern="1200" cap="none" spc="0" normalizeH="0" baseline="0" noProof="0" dirty="0">
              <a:ln>
                <a:noFill/>
              </a:ln>
              <a:solidFill>
                <a:schemeClr val="bg1"/>
              </a:solidFill>
              <a:effectLst/>
              <a:uLnTx/>
              <a:uFillTx/>
              <a:ea typeface="+mn-ea"/>
              <a:cs typeface="Arial" panose="020B0604020202020204" pitchFamily="34" charset="0"/>
              <a:sym typeface="+mn-lt"/>
            </a:endParaRPr>
          </a:p>
        </p:txBody>
      </p:sp>
      <p:sp>
        <p:nvSpPr>
          <p:cNvPr id="11" name="Rectangle 11"/>
          <p:cNvSpPr>
            <a:spLocks noChangeArrowheads="1"/>
          </p:cNvSpPr>
          <p:nvPr/>
        </p:nvSpPr>
        <p:spPr bwMode="auto">
          <a:xfrm>
            <a:off x="6523038" y="3262313"/>
            <a:ext cx="115095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350" b="1" dirty="0">
                <a:solidFill>
                  <a:schemeClr val="bg1"/>
                </a:solidFill>
                <a:ea typeface="+mn-ea"/>
                <a:cs typeface="Arial" panose="020B0604020202020204" pitchFamily="34" charset="0"/>
                <a:sym typeface="+mn-lt"/>
              </a:rPr>
              <a:t>Irrigation UAV</a:t>
            </a:r>
            <a:endParaRPr kumimoji="0" lang="zh-CN" sz="1350" b="1" i="0" u="none" strike="noStrike" kern="1200" cap="none" spc="0" normalizeH="0" baseline="0" noProof="0" dirty="0">
              <a:ln>
                <a:noFill/>
              </a:ln>
              <a:solidFill>
                <a:schemeClr val="bg1"/>
              </a:solidFill>
              <a:effectLst/>
              <a:uLnTx/>
              <a:uFillTx/>
              <a:ea typeface="+mn-ea"/>
              <a:cs typeface="Arial" panose="020B0604020202020204" pitchFamily="34" charset="0"/>
              <a:sym typeface="+mn-lt"/>
            </a:endParaRPr>
          </a:p>
        </p:txBody>
      </p:sp>
      <p:sp>
        <p:nvSpPr>
          <p:cNvPr id="12" name="Text Box 65"/>
          <p:cNvSpPr txBox="1"/>
          <p:nvPr/>
        </p:nvSpPr>
        <p:spPr>
          <a:xfrm>
            <a:off x="877888" y="1751012"/>
            <a:ext cx="4038770" cy="656077"/>
          </a:xfrm>
          <a:prstGeom prst="rect">
            <a:avLst/>
          </a:prstGeom>
          <a:noFill/>
          <a:ln w="9525">
            <a:noFill/>
          </a:ln>
        </p:spPr>
        <p:txBody>
          <a:bodyPr wrap="square">
            <a:spAutoFit/>
          </a:bodyPr>
          <a:lstStyle/>
          <a:p>
            <a:pPr eaLnBrk="1" hangingPunct="1">
              <a:lnSpc>
                <a:spcPct val="120000"/>
              </a:lnSpc>
            </a:pPr>
            <a:r>
              <a:rPr lang="en-US" altLang="zh-CN" sz="1600" b="1" dirty="0">
                <a:ea typeface="+mj-ea"/>
                <a:cs typeface="Arial" panose="020B0604020202020204" pitchFamily="34" charset="0"/>
                <a:sym typeface="+mn-lt"/>
              </a:rPr>
              <a:t> Camera , Sensors</a:t>
            </a:r>
          </a:p>
          <a:p>
            <a:pPr eaLnBrk="1" hangingPunct="1">
              <a:lnSpc>
                <a:spcPct val="120000"/>
              </a:lnSpc>
            </a:pPr>
            <a:r>
              <a:rPr lang="en-US" altLang="zh-CN" sz="1600" b="1" dirty="0">
                <a:ea typeface="+mj-ea"/>
                <a:cs typeface="Arial" panose="020B0604020202020204" pitchFamily="34" charset="0"/>
                <a:sym typeface="+mn-lt"/>
              </a:rPr>
              <a:t> </a:t>
            </a:r>
            <a:r>
              <a:rPr lang="it-IT" altLang="zh-CN" sz="1600" b="1" dirty="0">
                <a:ea typeface="+mj-ea"/>
                <a:cs typeface="Arial" panose="020B0604020202020204" pitchFamily="34" charset="0"/>
                <a:sym typeface="+mn-lt"/>
              </a:rPr>
              <a:t>Phantom 4 Pro Drone (DJI)</a:t>
            </a:r>
          </a:p>
        </p:txBody>
      </p:sp>
      <p:sp>
        <p:nvSpPr>
          <p:cNvPr id="13" name="Text Box 65"/>
          <p:cNvSpPr txBox="1"/>
          <p:nvPr/>
        </p:nvSpPr>
        <p:spPr>
          <a:xfrm>
            <a:off x="877888" y="3323221"/>
            <a:ext cx="3670300" cy="810671"/>
          </a:xfrm>
          <a:prstGeom prst="rect">
            <a:avLst/>
          </a:prstGeom>
          <a:noFill/>
          <a:ln w="9525">
            <a:noFill/>
          </a:ln>
        </p:spPr>
        <p:txBody>
          <a:bodyPr>
            <a:spAutoFit/>
          </a:bodyPr>
          <a:lstStyle/>
          <a:p>
            <a:pPr eaLnBrk="1" hangingPunct="1">
              <a:lnSpc>
                <a:spcPct val="120000"/>
              </a:lnSpc>
            </a:pPr>
            <a:r>
              <a:rPr lang="en-US" altLang="zh-CN" sz="1400" b="1" dirty="0">
                <a:cs typeface="Arial" panose="020B0604020202020204" pitchFamily="34" charset="0"/>
              </a:rPr>
              <a:t>Cameras, sensors, and irrigation tools</a:t>
            </a:r>
          </a:p>
          <a:p>
            <a:pPr eaLnBrk="1" hangingPunct="1">
              <a:lnSpc>
                <a:spcPct val="120000"/>
              </a:lnSpc>
            </a:pPr>
            <a:r>
              <a:rPr lang="en-US" altLang="zh-CN" sz="1400" b="1" dirty="0">
                <a:cs typeface="Arial" panose="020B0604020202020204" pitchFamily="34" charset="0"/>
              </a:rPr>
              <a:t>A four-wheel-drive drone</a:t>
            </a:r>
            <a:endParaRPr lang="en-US" altLang="zh-CN" sz="1400" b="1" dirty="0">
              <a:ea typeface="+mn-ea"/>
              <a:cs typeface="Arial" panose="020B0604020202020204" pitchFamily="34" charset="0"/>
              <a:sym typeface="+mn-lt"/>
            </a:endParaRPr>
          </a:p>
          <a:p>
            <a:pPr eaLnBrk="1" hangingPunct="1">
              <a:lnSpc>
                <a:spcPct val="120000"/>
              </a:lnSpc>
            </a:pPr>
            <a:r>
              <a:rPr lang="en-US" altLang="zh-CN" sz="1200" dirty="0">
                <a:ea typeface="+mn-ea"/>
                <a:cs typeface="Arial" panose="020B0604020202020204" pitchFamily="34" charset="0"/>
                <a:sym typeface="+mn-lt"/>
              </a:rPr>
              <a:t>Specially used for irrigation</a:t>
            </a:r>
            <a:endParaRPr lang="zh-CN" altLang="en-US" sz="1200" dirty="0">
              <a:ea typeface="+mn-ea"/>
              <a:cs typeface="Arial" panose="020B0604020202020204" pitchFamily="34" charset="0"/>
              <a:sym typeface="+mn-lt"/>
            </a:endParaRPr>
          </a:p>
        </p:txBody>
      </p:sp>
      <p:sp>
        <p:nvSpPr>
          <p:cNvPr id="14"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zh-CN" sz="1350" b="0" i="0" u="none" strike="noStrike" kern="1200" cap="none" spc="0" normalizeH="0" baseline="0" noProof="0">
              <a:ln>
                <a:noFill/>
              </a:ln>
              <a:solidFill>
                <a:srgbClr val="000000"/>
              </a:solidFill>
              <a:effectLst/>
              <a:uLnTx/>
              <a:uFillTx/>
              <a:ea typeface="+mn-ea"/>
              <a:cs typeface="Arial" panose="020B0604020202020204" pitchFamily="34" charset="0"/>
              <a:sym typeface="+mn-lt"/>
            </a:endParaRPr>
          </a:p>
        </p:txBody>
      </p:sp>
      <p:sp>
        <p:nvSpPr>
          <p:cNvPr id="15"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zh-CN" sz="1350" b="0" i="0" u="none" strike="noStrike" kern="1200" cap="none" spc="0" normalizeH="0" baseline="0" noProof="0">
              <a:ln>
                <a:noFill/>
              </a:ln>
              <a:solidFill>
                <a:srgbClr val="000000"/>
              </a:solidFill>
              <a:effectLst/>
              <a:uLnTx/>
              <a:uFillTx/>
              <a:ea typeface="+mn-ea"/>
              <a:cs typeface="Arial" panose="020B0604020202020204" pitchFamily="34" charset="0"/>
              <a:sym typeface="+mn-lt"/>
            </a:endParaRPr>
          </a:p>
        </p:txBody>
      </p:sp>
      <p:sp>
        <p:nvSpPr>
          <p:cNvPr id="16" name="椭圆 1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sym typeface="+mn-lt"/>
            </a:endParaRPr>
          </a:p>
        </p:txBody>
      </p:sp>
      <p:grpSp>
        <p:nvGrpSpPr>
          <p:cNvPr id="18" name="组合 17"/>
          <p:cNvGrpSpPr/>
          <p:nvPr/>
        </p:nvGrpSpPr>
        <p:grpSpPr>
          <a:xfrm>
            <a:off x="-498530" y="1243"/>
            <a:ext cx="3124499" cy="859534"/>
            <a:chOff x="-498530" y="1243"/>
            <a:chExt cx="3124499" cy="859534"/>
          </a:xfrm>
        </p:grpSpPr>
        <p:sp>
          <p:nvSpPr>
            <p:cNvPr id="21" name="文本框 20"/>
            <p:cNvSpPr txBox="1"/>
            <p:nvPr/>
          </p:nvSpPr>
          <p:spPr>
            <a:xfrm>
              <a:off x="498529" y="351631"/>
              <a:ext cx="2127440" cy="461963"/>
            </a:xfrm>
            <a:prstGeom prst="rect">
              <a:avLst/>
            </a:prstGeom>
            <a:noFill/>
          </p:spPr>
          <p:txBody>
            <a:bodyPr wrap="square">
              <a:spAutoFit/>
            </a:bodyPr>
            <a:lstStyle/>
            <a:p>
              <a:pPr eaLnBrk="1" fontAlgn="auto" hangingPunct="1">
                <a:spcBef>
                  <a:spcPts val="0"/>
                </a:spcBef>
                <a:spcAft>
                  <a:spcPts val="0"/>
                </a:spcAft>
                <a:defRPr/>
              </a:pPr>
              <a:r>
                <a:rPr lang="en-US" altLang="zh-CN" sz="2400" dirty="0">
                  <a:solidFill>
                    <a:schemeClr val="accent6">
                      <a:lumMod val="75000"/>
                    </a:schemeClr>
                  </a:solidFill>
                  <a:ea typeface="+mn-ea"/>
                  <a:cs typeface="Arial" panose="020B0604020202020204" pitchFamily="34" charset="0"/>
                  <a:sym typeface="+mn-lt"/>
                </a:rPr>
                <a:t>UAV</a:t>
              </a:r>
              <a:endParaRPr lang="zh-CN" altLang="en-US" sz="2400" dirty="0">
                <a:solidFill>
                  <a:schemeClr val="accent6">
                    <a:lumMod val="75000"/>
                  </a:schemeClr>
                </a:solidFill>
                <a:ea typeface="+mn-ea"/>
                <a:cs typeface="Arial" panose="020B0604020202020204" pitchFamily="34" charset="0"/>
                <a:sym typeface="+mn-lt"/>
              </a:endParaRPr>
            </a:p>
          </p:txBody>
        </p:sp>
        <p:sp>
          <p:nvSpPr>
            <p:cNvPr id="22" name="椭圆 21"/>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23" name="矩形 22"/>
            <p:cNvSpPr/>
            <p:nvPr/>
          </p:nvSpPr>
          <p:spPr>
            <a:xfrm>
              <a:off x="513914" y="506933"/>
              <a:ext cx="184731" cy="292388"/>
            </a:xfrm>
            <a:prstGeom prst="rect">
              <a:avLst/>
            </a:prstGeom>
          </p:spPr>
          <p:txBody>
            <a:bodyPr wrap="none">
              <a:spAutoFit/>
            </a:bodyPr>
            <a:lstStyle/>
            <a:p>
              <a:endParaRPr lang="zh-CN" altLang="en-US" dirty="0">
                <a:ea typeface="+mn-ea"/>
                <a:cs typeface="Arial" panose="020B0604020202020204" pitchFamily="34" charset="0"/>
                <a:sym typeface="+mn-lt"/>
              </a:endParaRPr>
            </a:p>
          </p:txBody>
        </p:sp>
      </p:grpSp>
      <p:sp>
        <p:nvSpPr>
          <p:cNvPr id="24" name="椭圆 23"/>
          <p:cNvSpPr/>
          <p:nvPr/>
        </p:nvSpPr>
        <p:spPr>
          <a:xfrm>
            <a:off x="-1632127" y="456565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sym typeface="+mn-lt"/>
            </a:endParaRPr>
          </a:p>
        </p:txBody>
      </p:sp>
      <p:sp>
        <p:nvSpPr>
          <p:cNvPr id="6" name="文本框 5"/>
          <p:cNvSpPr txBox="1"/>
          <p:nvPr/>
        </p:nvSpPr>
        <p:spPr>
          <a:xfrm>
            <a:off x="394948" y="16735"/>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kern="0" dirty="0">
                <a:solidFill>
                  <a:srgbClr val="4D4D4D">
                    <a:lumMod val="75000"/>
                  </a:srgbClr>
                </a:solidFill>
                <a:ea typeface="等线" panose="02010600030101010101" pitchFamily="2" charset="-122"/>
                <a:cs typeface="Arial" panose="020B0604020202020204" pitchFamily="34" charset="0"/>
                <a:sym typeface="+mn-lt"/>
              </a:rPr>
              <a:t>Function of Subsystem</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childTnLst>
                                </p:cTn>
                              </p:par>
                              <p:par>
                                <p:cTn id="12" presetID="22" presetClass="entr" presetSubtype="2"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22" presetClass="entr" presetSubtype="2"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par>
                                <p:cTn id="23" presetID="2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childTnLst>
                                </p:cTn>
                              </p:par>
                              <p:par>
                                <p:cTn id="27" presetID="22" presetClass="entr" presetSubtype="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极飞P40 2021款农业无人机-农机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850155"/>
            <a:ext cx="7143750" cy="4019550"/>
          </a:xfrm>
          <a:prstGeom prst="rect">
            <a:avLst/>
          </a:prstGeom>
          <a:noFill/>
          <a:effectLst>
            <a:softEdge rad="304800"/>
          </a:effectLst>
          <a:extLst>
            <a:ext uri="{909E8E84-426E-40DD-AFC4-6F175D3DCCD1}">
              <a14:hiddenFill xmlns:a14="http://schemas.microsoft.com/office/drawing/2010/main">
                <a:solidFill>
                  <a:srgbClr val="FFFFFF"/>
                </a:solidFill>
              </a14:hiddenFill>
            </a:ext>
          </a:extLst>
        </p:spPr>
      </p:pic>
      <p:grpSp>
        <p:nvGrpSpPr>
          <p:cNvPr id="24" name="组合 23"/>
          <p:cNvGrpSpPr/>
          <p:nvPr/>
        </p:nvGrpSpPr>
        <p:grpSpPr>
          <a:xfrm>
            <a:off x="-498530" y="1243"/>
            <a:ext cx="3124499" cy="891730"/>
            <a:chOff x="-498530" y="1243"/>
            <a:chExt cx="3124499" cy="891730"/>
          </a:xfrm>
        </p:grpSpPr>
        <p:sp>
          <p:nvSpPr>
            <p:cNvPr id="25" name="文本框 24"/>
            <p:cNvSpPr txBox="1"/>
            <p:nvPr/>
          </p:nvSpPr>
          <p:spPr>
            <a:xfrm>
              <a:off x="498529" y="431010"/>
              <a:ext cx="2127440" cy="461963"/>
            </a:xfrm>
            <a:prstGeom prst="rect">
              <a:avLst/>
            </a:prstGeom>
            <a:noFill/>
          </p:spPr>
          <p:txBody>
            <a:bodyPr wrap="square">
              <a:spAutoFit/>
            </a:bodyPr>
            <a:lstStyle/>
            <a:p>
              <a:pPr eaLnBrk="1" fontAlgn="auto" hangingPunct="1">
                <a:spcBef>
                  <a:spcPts val="0"/>
                </a:spcBef>
                <a:spcAft>
                  <a:spcPts val="0"/>
                </a:spcAft>
                <a:defRPr/>
              </a:pPr>
              <a:r>
                <a:rPr lang="en-US" altLang="zh-CN" sz="2400" dirty="0">
                  <a:solidFill>
                    <a:schemeClr val="accent6">
                      <a:lumMod val="75000"/>
                    </a:schemeClr>
                  </a:solidFill>
                  <a:ea typeface="+mn-ea"/>
                  <a:cs typeface="Arial" panose="020B0604020202020204" pitchFamily="34" charset="0"/>
                  <a:sym typeface="+mn-lt"/>
                </a:rPr>
                <a:t>Irrigation UAV</a:t>
              </a:r>
              <a:endParaRPr lang="zh-CN" altLang="en-US" sz="2400" dirty="0">
                <a:solidFill>
                  <a:schemeClr val="accent6">
                    <a:lumMod val="75000"/>
                  </a:schemeClr>
                </a:solidFill>
                <a:ea typeface="+mn-ea"/>
                <a:cs typeface="Arial" panose="020B0604020202020204" pitchFamily="34" charset="0"/>
                <a:sym typeface="+mn-lt"/>
              </a:endParaRPr>
            </a:p>
          </p:txBody>
        </p:sp>
        <p:sp>
          <p:nvSpPr>
            <p:cNvPr id="26" name="椭圆 25"/>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椭圆 27"/>
          <p:cNvSpPr/>
          <p:nvPr/>
        </p:nvSpPr>
        <p:spPr>
          <a:xfrm rot="4500000">
            <a:off x="2106843" y="487117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4675409" y="-137115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5008442" y="3040923"/>
            <a:ext cx="478151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sz="1800" kern="100" dirty="0">
                <a:solidFill>
                  <a:srgbClr val="333333"/>
                </a:solidFill>
                <a:effectLst/>
                <a:latin typeface="Times New Roman" panose="02020603050405020304" charset="0"/>
                <a:ea typeface="等线" panose="02010600030101010101" pitchFamily="2" charset="-122"/>
              </a:rPr>
              <a:t>Crop Water Stress Index (CWSI) images </a:t>
            </a:r>
            <a:endParaRPr lang="zh-CN" altLang="en-US" dirty="0"/>
          </a:p>
        </p:txBody>
      </p:sp>
      <p:pic>
        <p:nvPicPr>
          <p:cNvPr id="2" name="图片 1" descr="IMG_256"/>
          <p:cNvPicPr>
            <a:picLocks noChangeAspect="1"/>
          </p:cNvPicPr>
          <p:nvPr/>
        </p:nvPicPr>
        <p:blipFill>
          <a:blip r:embed="rId4"/>
          <a:stretch>
            <a:fillRect/>
          </a:stretch>
        </p:blipFill>
        <p:spPr>
          <a:xfrm>
            <a:off x="5696540" y="3365400"/>
            <a:ext cx="2979959" cy="1642924"/>
          </a:xfrm>
          <a:prstGeom prst="rect">
            <a:avLst/>
          </a:prstGeom>
          <a:noFill/>
          <a:ln w="9525">
            <a:noFill/>
          </a:ln>
          <a:effectLst>
            <a:outerShdw blurRad="50800" dist="50800" dir="5400000" algn="ctr" rotWithShape="0">
              <a:srgbClr val="000000"/>
            </a:outerShdw>
            <a:softEdge rad="254000"/>
          </a:effectLst>
        </p:spPr>
      </p:pic>
      <p:sp>
        <p:nvSpPr>
          <p:cNvPr id="3" name="文本框 2"/>
          <p:cNvSpPr txBox="1"/>
          <p:nvPr/>
        </p:nvSpPr>
        <p:spPr>
          <a:xfrm>
            <a:off x="498529" y="138919"/>
            <a:ext cx="3349234" cy="461665"/>
          </a:xfrm>
          <a:prstGeom prst="rect">
            <a:avLst/>
          </a:prstGeom>
          <a:noFill/>
        </p:spPr>
        <p:txBody>
          <a:bodyPr wrap="square">
            <a:spAutoFit/>
          </a:bodyPr>
          <a:lstStyle/>
          <a:p>
            <a:pPr defTabSz="685800" eaLnBrk="1" fontAlgn="auto" hangingPunct="1">
              <a:spcBef>
                <a:spcPts val="0"/>
              </a:spcBef>
              <a:spcAft>
                <a:spcPts val="0"/>
              </a:spcAft>
              <a:defRPr/>
            </a:pPr>
            <a:r>
              <a:rPr lang="en-US" altLang="zh-CN" sz="2400" kern="0" dirty="0">
                <a:solidFill>
                  <a:srgbClr val="4D4D4D">
                    <a:lumMod val="75000"/>
                  </a:srgbClr>
                </a:solidFill>
                <a:latin typeface="Abadi" panose="020B0604020104020204" pitchFamily="34" charset="0"/>
                <a:ea typeface="等线" panose="02010600030101010101" pitchFamily="2" charset="-122"/>
                <a:cs typeface="+mn-ea"/>
                <a:sym typeface="+mn-lt"/>
              </a:rPr>
              <a:t>Function of Subsystem</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036638" y="858838"/>
            <a:ext cx="3516312" cy="3657600"/>
            <a:chOff x="839089" y="1016488"/>
            <a:chExt cx="4688114" cy="4876868"/>
          </a:xfrm>
        </p:grpSpPr>
        <p:grpSp>
          <p:nvGrpSpPr>
            <p:cNvPr id="37906" name="组合 2"/>
            <p:cNvGrpSpPr/>
            <p:nvPr/>
          </p:nvGrpSpPr>
          <p:grpSpPr>
            <a:xfrm rot="-297887">
              <a:off x="2283991" y="1016488"/>
              <a:ext cx="1527027" cy="1519242"/>
              <a:chOff x="3094034" y="1143064"/>
              <a:chExt cx="1787764" cy="1778651"/>
            </a:xfrm>
          </p:grpSpPr>
          <p:cxnSp>
            <p:nvCxnSpPr>
              <p:cNvPr id="5" name="直接连接符 4"/>
              <p:cNvCxnSpPr>
                <a:endCxn id="0" idx="3"/>
              </p:cNvCxnSpPr>
              <p:nvPr/>
            </p:nvCxnSpPr>
            <p:spPr>
              <a:xfrm rot="297887" flipV="1">
                <a:off x="3094697" y="2229144"/>
                <a:ext cx="842494" cy="599705"/>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 name="直接连接符 5"/>
              <p:cNvCxnSpPr>
                <a:stCxn id="0" idx="5"/>
              </p:cNvCxnSpPr>
              <p:nvPr/>
            </p:nvCxnSpPr>
            <p:spPr>
              <a:xfrm rot="297887">
                <a:off x="4139761" y="2295669"/>
                <a:ext cx="740898" cy="624486"/>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7" name="椭圆 6"/>
              <p:cNvSpPr/>
              <p:nvPr/>
            </p:nvSpPr>
            <p:spPr>
              <a:xfrm>
                <a:off x="3920179" y="1143064"/>
                <a:ext cx="290506" cy="1317397"/>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anchor="ctr">
                <a:sp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ea typeface="+mn-ea"/>
                  <a:cs typeface="Arial" panose="020B0604020202020204" pitchFamily="34" charset="0"/>
                  <a:sym typeface="+mn-lt"/>
                </a:endParaRPr>
              </a:p>
            </p:txBody>
          </p:sp>
        </p:grpSp>
        <p:sp>
          <p:nvSpPr>
            <p:cNvPr id="4" name="矩形 3"/>
            <p:cNvSpPr/>
            <p:nvPr/>
          </p:nvSpPr>
          <p:spPr>
            <a:xfrm>
              <a:off x="839089" y="2464308"/>
              <a:ext cx="4688114" cy="3429048"/>
            </a:xfrm>
            <a:prstGeom prst="rect">
              <a:avLst/>
            </a:pr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pitchFamily="34" charset="0"/>
                <a:cs typeface="Arial" panose="020B0604020202020204" pitchFamily="34" charset="0"/>
                <a:sym typeface="+mn-lt"/>
              </a:endParaRPr>
            </a:p>
          </p:txBody>
        </p:sp>
      </p:grpSp>
      <p:grpSp>
        <p:nvGrpSpPr>
          <p:cNvPr id="10" name="组合 9"/>
          <p:cNvGrpSpPr/>
          <p:nvPr/>
        </p:nvGrpSpPr>
        <p:grpSpPr>
          <a:xfrm>
            <a:off x="5072369" y="977682"/>
            <a:ext cx="2601913" cy="2855912"/>
            <a:chOff x="6502470" y="1193868"/>
            <a:chExt cx="3467440" cy="3806628"/>
          </a:xfrm>
        </p:grpSpPr>
        <p:grpSp>
          <p:nvGrpSpPr>
            <p:cNvPr id="37899" name="组合 10"/>
            <p:cNvGrpSpPr/>
            <p:nvPr/>
          </p:nvGrpSpPr>
          <p:grpSpPr>
            <a:xfrm rot="-297887">
              <a:off x="7505191" y="1193868"/>
              <a:ext cx="1248431" cy="1344851"/>
              <a:chOff x="3089536" y="996074"/>
              <a:chExt cx="1787762" cy="1925836"/>
            </a:xfrm>
          </p:grpSpPr>
          <p:cxnSp>
            <p:nvCxnSpPr>
              <p:cNvPr id="13" name="直接连接符 12"/>
              <p:cNvCxnSpPr>
                <a:endCxn id="0" idx="3"/>
              </p:cNvCxnSpPr>
              <p:nvPr/>
            </p:nvCxnSpPr>
            <p:spPr>
              <a:xfrm rot="297887" flipV="1">
                <a:off x="3088495" y="2333580"/>
                <a:ext cx="854327" cy="496933"/>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14" name="直接连接符 13"/>
              <p:cNvCxnSpPr>
                <a:stCxn id="0" idx="5"/>
              </p:cNvCxnSpPr>
              <p:nvPr/>
            </p:nvCxnSpPr>
            <p:spPr>
              <a:xfrm rot="297887">
                <a:off x="4142586" y="2401697"/>
                <a:ext cx="733146" cy="521174"/>
              </a:xfrm>
              <a:prstGeom prst="line">
                <a:avLst/>
              </a:prstGeom>
              <a:noFill/>
              <a:ln w="9525" cap="flat">
                <a:solidFill>
                  <a:schemeClr val="accent6">
                    <a:lumMod val="75000"/>
                  </a:schemeClr>
                </a:solidFill>
                <a:prstDash val="solid"/>
                <a:miter lim="400000"/>
              </a:ln>
              <a:effectLst/>
            </p:spPr>
            <p:style>
              <a:lnRef idx="0">
                <a:scrgbClr r="0" g="0" b="0"/>
              </a:lnRef>
              <a:fillRef idx="0">
                <a:scrgbClr r="0" g="0" b="0"/>
              </a:fillRef>
              <a:effectRef idx="0">
                <a:scrgbClr r="0" g="0" b="0"/>
              </a:effectRef>
              <a:fontRef idx="none"/>
            </p:style>
          </p:cxnSp>
          <p:sp>
            <p:nvSpPr>
              <p:cNvPr id="15" name="椭圆 14"/>
              <p:cNvSpPr/>
              <p:nvPr/>
            </p:nvSpPr>
            <p:spPr>
              <a:xfrm>
                <a:off x="3920179" y="996074"/>
                <a:ext cx="290507" cy="1611380"/>
              </a:xfrm>
              <a:prstGeom prst="ellipse">
                <a:avLst/>
              </a:prstGeom>
              <a:solidFill>
                <a:schemeClr val="accent6">
                  <a:lumMod val="75000"/>
                </a:schemeClr>
              </a:solidFill>
              <a:ln>
                <a:solidFill>
                  <a:schemeClr val="accent6">
                    <a:lumMod val="75000"/>
                  </a:schemeClr>
                </a:solidFill>
              </a:ln>
              <a:scene3d>
                <a:camera prst="orthographicFront"/>
                <a:lightRig rig="threePt" dir="t"/>
              </a:scene3d>
              <a:sp3d>
                <a:bevelT w="152400" h="50800" prst="softRound"/>
              </a:sp3d>
            </p:spPr>
            <p:txBody>
              <a:bodyPr anchor="ctr">
                <a:sp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3300" b="0" i="0" u="none" strike="noStrike" kern="1200" cap="none" spc="0" normalizeH="0" baseline="0" noProof="0" dirty="0">
                  <a:ln>
                    <a:noFill/>
                  </a:ln>
                  <a:solidFill>
                    <a:schemeClr val="tx1"/>
                  </a:solidFill>
                  <a:effectLst/>
                  <a:uLnTx/>
                  <a:uFillTx/>
                  <a:ea typeface="+mn-ea"/>
                  <a:cs typeface="Arial" panose="020B0604020202020204" pitchFamily="34" charset="0"/>
                  <a:sym typeface="+mn-lt"/>
                </a:endParaRPr>
              </a:p>
            </p:txBody>
          </p:sp>
        </p:grpSp>
        <p:sp>
          <p:nvSpPr>
            <p:cNvPr id="12" name="矩形 11"/>
            <p:cNvSpPr/>
            <p:nvPr/>
          </p:nvSpPr>
          <p:spPr>
            <a:xfrm>
              <a:off x="6502470" y="2463450"/>
              <a:ext cx="3467440" cy="2537046"/>
            </a:xfrm>
            <a:prstGeom prst="rect">
              <a:avLst/>
            </a:prstGeom>
            <a:solidFill>
              <a:schemeClr val="accent6">
                <a:lumMod val="75000"/>
              </a:schemeClr>
            </a:solidFill>
            <a:ln>
              <a:solidFill>
                <a:srgbClr val="41445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pitchFamily="34" charset="0"/>
                <a:cs typeface="Arial" panose="020B0604020202020204" pitchFamily="34" charset="0"/>
                <a:sym typeface="+mn-lt"/>
              </a:endParaRPr>
            </a:p>
          </p:txBody>
        </p:sp>
      </p:grpSp>
      <p:sp>
        <p:nvSpPr>
          <p:cNvPr id="16" name="矩形 15"/>
          <p:cNvSpPr/>
          <p:nvPr/>
        </p:nvSpPr>
        <p:spPr>
          <a:xfrm>
            <a:off x="5434013" y="2235200"/>
            <a:ext cx="2300287" cy="971035"/>
          </a:xfrm>
          <a:prstGeom prst="rect">
            <a:avLst/>
          </a:prstGeom>
          <a:noFill/>
          <a:ln w="9525">
            <a:noFill/>
          </a:ln>
        </p:spPr>
        <p:txBody>
          <a:bodyPr lIns="68580" tIns="34290" rIns="68580" bIns="34290">
            <a:spAutoFit/>
          </a:bodyPr>
          <a:lstStyle/>
          <a:p>
            <a:pPr eaLnBrk="1" hangingPunct="1">
              <a:lnSpc>
                <a:spcPct val="130000"/>
              </a:lnSpc>
            </a:pPr>
            <a:r>
              <a:rPr lang="en-US" altLang="zh-CN" sz="2400" dirty="0">
                <a:solidFill>
                  <a:schemeClr val="bg1"/>
                </a:solidFill>
                <a:ea typeface="+mn-ea"/>
                <a:cs typeface="Arial" panose="020B0604020202020204" pitchFamily="34" charset="0"/>
                <a:sym typeface="+mn-lt"/>
              </a:rPr>
              <a:t>SDN-</a:t>
            </a:r>
          </a:p>
          <a:p>
            <a:pPr eaLnBrk="1" hangingPunct="1">
              <a:lnSpc>
                <a:spcPct val="130000"/>
              </a:lnSpc>
            </a:pPr>
            <a:r>
              <a:rPr lang="en-US" altLang="zh-CN" sz="2400" dirty="0">
                <a:solidFill>
                  <a:schemeClr val="bg1"/>
                </a:solidFill>
                <a:ea typeface="+mn-ea"/>
                <a:cs typeface="Arial" panose="020B0604020202020204" pitchFamily="34" charset="0"/>
                <a:sym typeface="+mn-lt"/>
              </a:rPr>
              <a:t>OpenFlow</a:t>
            </a:r>
          </a:p>
        </p:txBody>
      </p:sp>
      <p:grpSp>
        <p:nvGrpSpPr>
          <p:cNvPr id="22" name="组合 21"/>
          <p:cNvGrpSpPr/>
          <p:nvPr/>
        </p:nvGrpSpPr>
        <p:grpSpPr>
          <a:xfrm>
            <a:off x="-498530" y="1243"/>
            <a:ext cx="4114184" cy="935617"/>
            <a:chOff x="-498530" y="1243"/>
            <a:chExt cx="3655751" cy="935617"/>
          </a:xfrm>
        </p:grpSpPr>
        <p:sp>
          <p:nvSpPr>
            <p:cNvPr id="23" name="文本框 22"/>
            <p:cNvSpPr txBox="1"/>
            <p:nvPr/>
          </p:nvSpPr>
          <p:spPr>
            <a:xfrm>
              <a:off x="498529" y="105863"/>
              <a:ext cx="2658692" cy="830997"/>
            </a:xfrm>
            <a:prstGeom prst="rect">
              <a:avLst/>
            </a:prstGeom>
            <a:noFill/>
          </p:spPr>
          <p:txBody>
            <a:bodyPr wrap="square">
              <a:spAutoFit/>
            </a:bodyPr>
            <a:lstStyle/>
            <a:p>
              <a:pPr eaLnBrk="1" fontAlgn="auto" hangingPunct="1">
                <a:spcBef>
                  <a:spcPts val="0"/>
                </a:spcBef>
                <a:spcAft>
                  <a:spcPts val="0"/>
                </a:spcAft>
                <a:defRPr/>
              </a:pPr>
              <a:r>
                <a:rPr lang="en-US" altLang="zh-CN" sz="2400" dirty="0">
                  <a:solidFill>
                    <a:schemeClr val="accent6">
                      <a:lumMod val="75000"/>
                    </a:schemeClr>
                  </a:solidFill>
                  <a:ea typeface="+mn-ea"/>
                  <a:cs typeface="Arial" panose="020B0604020202020204" pitchFamily="34" charset="0"/>
                  <a:sym typeface="+mn-lt"/>
                </a:rPr>
                <a:t>UAV Communication</a:t>
              </a:r>
              <a:endParaRPr lang="zh-CN" altLang="en-US" sz="2400" dirty="0">
                <a:solidFill>
                  <a:schemeClr val="accent6">
                    <a:lumMod val="75000"/>
                  </a:schemeClr>
                </a:solidFill>
                <a:ea typeface="+mn-ea"/>
                <a:cs typeface="Arial" panose="020B0604020202020204" pitchFamily="34" charset="0"/>
                <a:sym typeface="+mn-lt"/>
              </a:endParaRPr>
            </a:p>
          </p:txBody>
        </p:sp>
        <p:sp>
          <p:nvSpPr>
            <p:cNvPr id="24" name="椭圆 23"/>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gr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sym typeface="+mn-lt"/>
            </a:endParaRPr>
          </a:p>
        </p:txBody>
      </p:sp>
      <p:sp>
        <p:nvSpPr>
          <p:cNvPr id="27" name="椭圆 26"/>
          <p:cNvSpPr/>
          <p:nvPr/>
        </p:nvSpPr>
        <p:spPr>
          <a:xfrm>
            <a:off x="5178248" y="420602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sym typeface="+mn-lt"/>
            </a:endParaRPr>
          </a:p>
        </p:txBody>
      </p:sp>
      <p:pic>
        <p:nvPicPr>
          <p:cNvPr id="3" name="图片 2" descr="IMG_257"/>
          <p:cNvPicPr>
            <a:picLocks noChangeAspect="1"/>
          </p:cNvPicPr>
          <p:nvPr/>
        </p:nvPicPr>
        <p:blipFill>
          <a:blip r:embed="rId3"/>
          <a:stretch>
            <a:fillRect/>
          </a:stretch>
        </p:blipFill>
        <p:spPr>
          <a:xfrm>
            <a:off x="1280643" y="2066066"/>
            <a:ext cx="3115727" cy="2305844"/>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3237" y="1485670"/>
            <a:ext cx="6562860" cy="1778713"/>
            <a:chOff x="4318880" y="1766424"/>
            <a:chExt cx="6568041" cy="1779098"/>
          </a:xfrm>
        </p:grpSpPr>
        <p:sp>
          <p:nvSpPr>
            <p:cNvPr id="11" name="文本框 2"/>
            <p:cNvSpPr txBox="1"/>
            <p:nvPr/>
          </p:nvSpPr>
          <p:spPr>
            <a:xfrm>
              <a:off x="4331795" y="2621992"/>
              <a:ext cx="6555126" cy="923530"/>
            </a:xfrm>
            <a:prstGeom prst="rect">
              <a:avLst/>
            </a:prstGeom>
            <a:noFill/>
            <a:ln w="9525">
              <a:noFill/>
            </a:ln>
          </p:spPr>
          <p:txBody>
            <a:bodyPr wrap="square">
              <a:spAutoFit/>
            </a:bodyPr>
            <a:lstStyle/>
            <a:p>
              <a:pPr eaLnBrk="1" fontAlgn="auto" hangingPunct="1">
                <a:spcBef>
                  <a:spcPts val="0"/>
                </a:spcBef>
                <a:spcAft>
                  <a:spcPts val="0"/>
                </a:spcAft>
                <a:defRPr/>
              </a:pPr>
              <a:r>
                <a:rPr lang="en-US" altLang="zh-CN" sz="5400" dirty="0">
                  <a:solidFill>
                    <a:schemeClr val="tx1">
                      <a:lumMod val="85000"/>
                      <a:lumOff val="15000"/>
                    </a:schemeClr>
                  </a:solidFill>
                  <a:ea typeface="+mn-ea"/>
                  <a:cs typeface="Arial" panose="020B0604020202020204" pitchFamily="34" charset="0"/>
                  <a:sym typeface="+mn-lt"/>
                </a:rPr>
                <a:t>Conclusion</a:t>
              </a:r>
              <a:endParaRPr lang="zh-CN" altLang="en-US" sz="5400" dirty="0">
                <a:solidFill>
                  <a:schemeClr val="tx1">
                    <a:lumMod val="85000"/>
                    <a:lumOff val="15000"/>
                  </a:schemeClr>
                </a:solidFill>
                <a:ea typeface="+mn-ea"/>
                <a:cs typeface="Arial" panose="020B0604020202020204" pitchFamily="34" charset="0"/>
                <a:sym typeface="+mn-lt"/>
              </a:endParaRPr>
            </a:p>
          </p:txBody>
        </p:sp>
        <p:sp>
          <p:nvSpPr>
            <p:cNvPr id="12" name="文本框 4"/>
            <p:cNvSpPr txBox="1"/>
            <p:nvPr/>
          </p:nvSpPr>
          <p:spPr>
            <a:xfrm>
              <a:off x="4318880" y="1766424"/>
              <a:ext cx="4026954" cy="769608"/>
            </a:xfrm>
            <a:prstGeom prst="rect">
              <a:avLst/>
            </a:prstGeom>
            <a:noFill/>
            <a:ln w="9525">
              <a:noFill/>
            </a:ln>
          </p:spPr>
          <p:txBody>
            <a:bodyPr wrap="square">
              <a:spAutoFit/>
            </a:bodyPr>
            <a:lstStyle/>
            <a:p>
              <a:pPr eaLnBrk="1" hangingPunct="1"/>
              <a:r>
                <a:rPr lang="en-US" altLang="zh-CN" sz="4400" dirty="0">
                  <a:ea typeface="+mn-ea"/>
                  <a:cs typeface="Arial" panose="020B0604020202020204" pitchFamily="34" charset="0"/>
                  <a:sym typeface="+mn-lt"/>
                </a:rPr>
                <a:t>PART FIVE</a:t>
              </a:r>
              <a:endParaRPr lang="zh-CN" altLang="en-US" sz="4400" dirty="0">
                <a:ea typeface="+mn-ea"/>
                <a:cs typeface="Arial" panose="020B0604020202020204" pitchFamily="34" charset="0"/>
                <a:sym typeface="+mn-lt"/>
              </a:endParaRPr>
            </a:p>
          </p:txBody>
        </p:sp>
      </p:gr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1179684" y="1311297"/>
            <a:ext cx="6907149" cy="2832864"/>
            <a:chOff x="1162907" y="2401888"/>
            <a:chExt cx="6907149" cy="2122489"/>
          </a:xfrm>
          <a:solidFill>
            <a:srgbClr val="0066FF"/>
          </a:solidFill>
        </p:grpSpPr>
        <p:grpSp>
          <p:nvGrpSpPr>
            <p:cNvPr id="11" name="组合 10"/>
            <p:cNvGrpSpPr/>
            <p:nvPr/>
          </p:nvGrpSpPr>
          <p:grpSpPr>
            <a:xfrm>
              <a:off x="1162907" y="2401888"/>
              <a:ext cx="6907149" cy="2122489"/>
              <a:chOff x="1162907" y="2300288"/>
              <a:chExt cx="6907149" cy="2122489"/>
            </a:xfrm>
            <a:grpFill/>
          </p:grpSpPr>
          <p:sp>
            <p:nvSpPr>
              <p:cNvPr id="13" name="任意多边形 12"/>
              <p:cNvSpPr/>
              <p:nvPr/>
            </p:nvSpPr>
            <p:spPr>
              <a:xfrm>
                <a:off x="7967663" y="3529013"/>
                <a:ext cx="102393" cy="130968"/>
              </a:xfrm>
              <a:custGeom>
                <a:avLst/>
                <a:gdLst>
                  <a:gd name="connsiteX0" fmla="*/ 102393 w 102393"/>
                  <a:gd name="connsiteY0" fmla="*/ 130968 h 130968"/>
                  <a:gd name="connsiteX1" fmla="*/ 0 w 102393"/>
                  <a:gd name="connsiteY1" fmla="*/ 130968 h 130968"/>
                  <a:gd name="connsiteX2" fmla="*/ 0 w 102393"/>
                  <a:gd name="connsiteY2" fmla="*/ 0 h 130968"/>
                  <a:gd name="connsiteX3" fmla="*/ 102393 w 102393"/>
                  <a:gd name="connsiteY3" fmla="*/ 130968 h 130968"/>
                </a:gdLst>
                <a:ahLst/>
                <a:cxnLst>
                  <a:cxn ang="0">
                    <a:pos x="connsiteX0" y="connsiteY0"/>
                  </a:cxn>
                  <a:cxn ang="0">
                    <a:pos x="connsiteX1" y="connsiteY1"/>
                  </a:cxn>
                  <a:cxn ang="0">
                    <a:pos x="connsiteX2" y="connsiteY2"/>
                  </a:cxn>
                  <a:cxn ang="0">
                    <a:pos x="connsiteX3" y="connsiteY3"/>
                  </a:cxn>
                </a:cxnLst>
                <a:rect l="l" t="t" r="r" b="b"/>
                <a:pathLst>
                  <a:path w="102393" h="130968">
                    <a:moveTo>
                      <a:pt x="102393" y="130968"/>
                    </a:moveTo>
                    <a:lnTo>
                      <a:pt x="0" y="130968"/>
                    </a:lnTo>
                    <a:lnTo>
                      <a:pt x="0" y="0"/>
                    </a:lnTo>
                    <a:lnTo>
                      <a:pt x="102393" y="130968"/>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mn-lt"/>
                </a:endParaRPr>
              </a:p>
            </p:txBody>
          </p:sp>
          <p:grpSp>
            <p:nvGrpSpPr>
              <p:cNvPr id="14" name="组合 13"/>
              <p:cNvGrpSpPr/>
              <p:nvPr/>
            </p:nvGrpSpPr>
            <p:grpSpPr>
              <a:xfrm>
                <a:off x="1162907" y="2300288"/>
                <a:ext cx="6840760" cy="2122489"/>
                <a:chOff x="1162907" y="2300288"/>
                <a:chExt cx="6840760" cy="2122489"/>
              </a:xfrm>
              <a:grpFill/>
            </p:grpSpPr>
            <p:sp>
              <p:nvSpPr>
                <p:cNvPr id="15" name="任意多边形 14"/>
                <p:cNvSpPr/>
                <p:nvPr/>
              </p:nvSpPr>
              <p:spPr>
                <a:xfrm>
                  <a:off x="6657975" y="2300288"/>
                  <a:ext cx="114300" cy="71437"/>
                </a:xfrm>
                <a:custGeom>
                  <a:avLst/>
                  <a:gdLst>
                    <a:gd name="connsiteX0" fmla="*/ 19050 w 114300"/>
                    <a:gd name="connsiteY0" fmla="*/ 0 h 71437"/>
                    <a:gd name="connsiteX1" fmla="*/ 0 w 114300"/>
                    <a:gd name="connsiteY1" fmla="*/ 71437 h 71437"/>
                    <a:gd name="connsiteX2" fmla="*/ 114300 w 114300"/>
                    <a:gd name="connsiteY2" fmla="*/ 71437 h 71437"/>
                    <a:gd name="connsiteX3" fmla="*/ 19050 w 114300"/>
                    <a:gd name="connsiteY3" fmla="*/ 0 h 71437"/>
                  </a:gdLst>
                  <a:ahLst/>
                  <a:cxnLst>
                    <a:cxn ang="0">
                      <a:pos x="connsiteX0" y="connsiteY0"/>
                    </a:cxn>
                    <a:cxn ang="0">
                      <a:pos x="connsiteX1" y="connsiteY1"/>
                    </a:cxn>
                    <a:cxn ang="0">
                      <a:pos x="connsiteX2" y="connsiteY2"/>
                    </a:cxn>
                    <a:cxn ang="0">
                      <a:pos x="connsiteX3" y="connsiteY3"/>
                    </a:cxn>
                  </a:cxnLst>
                  <a:rect l="l" t="t" r="r" b="b"/>
                  <a:pathLst>
                    <a:path w="114300" h="71437">
                      <a:moveTo>
                        <a:pt x="19050" y="0"/>
                      </a:moveTo>
                      <a:lnTo>
                        <a:pt x="0" y="71437"/>
                      </a:lnTo>
                      <a:lnTo>
                        <a:pt x="114300" y="71437"/>
                      </a:lnTo>
                      <a:lnTo>
                        <a:pt x="19050" y="0"/>
                      </a:lnTo>
                      <a:close/>
                    </a:path>
                  </a:pathLst>
                </a:custGeom>
                <a:solidFill>
                  <a:srgbClr val="686C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pitchFamily="34" charset="0"/>
                    <a:cs typeface="Arial" panose="020B0604020202020204" pitchFamily="34" charset="0"/>
                    <a:sym typeface="+mn-lt"/>
                  </a:endParaRPr>
                </a:p>
              </p:txBody>
            </p:sp>
            <p:sp>
              <p:nvSpPr>
                <p:cNvPr id="16" name="矩形 15"/>
                <p:cNvSpPr/>
                <p:nvPr/>
              </p:nvSpPr>
              <p:spPr>
                <a:xfrm>
                  <a:off x="1162907" y="2359707"/>
                  <a:ext cx="6840760" cy="20630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Arial" panose="020B0604020202020204" pitchFamily="34" charset="0"/>
                    <a:cs typeface="Arial" panose="020B0604020202020204" pitchFamily="34" charset="0"/>
                    <a:sym typeface="+mn-lt"/>
                  </a:endParaRPr>
                </a:p>
              </p:txBody>
            </p:sp>
          </p:grpSp>
        </p:grpSp>
        <p:sp>
          <p:nvSpPr>
            <p:cNvPr id="12" name="矩形 11"/>
            <p:cNvSpPr>
              <a:spLocks noChangeArrowheads="1"/>
            </p:cNvSpPr>
            <p:nvPr/>
          </p:nvSpPr>
          <p:spPr bwMode="auto">
            <a:xfrm>
              <a:off x="1410341" y="2753434"/>
              <a:ext cx="4942928" cy="12888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marR="0" lvl="0" indent="-171450" algn="just" defTabSz="6858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solidFill>
                  <a:effectLst/>
                  <a:uLnTx/>
                  <a:uFillTx/>
                  <a:ea typeface="+mn-ea"/>
                  <a:cs typeface="Arial" panose="020B0604020202020204" pitchFamily="34" charset="0"/>
                  <a:sym typeface="+mn-lt"/>
                </a:rPr>
                <a:t>integrating UAV technology with EMG-based controls for precision agriculture.</a:t>
              </a:r>
            </a:p>
            <a:p>
              <a:pPr marL="171450" marR="0" lvl="0" indent="-171450" algn="just" defTabSz="6858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solidFill>
                  <a:effectLst/>
                  <a:uLnTx/>
                  <a:uFillTx/>
                  <a:ea typeface="+mn-ea"/>
                  <a:cs typeface="Arial" panose="020B0604020202020204" pitchFamily="34" charset="0"/>
                  <a:sym typeface="+mn-lt"/>
                </a:rPr>
                <a:t>Address the SDGs of Zero Hunger, Good Health and Well-being, and Reduced Inequalities</a:t>
              </a:r>
            </a:p>
            <a:p>
              <a:pPr marL="171450" marR="0" lvl="0" indent="-171450" algn="just" defTabSz="6858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solidFill>
                  <a:effectLst/>
                  <a:uLnTx/>
                  <a:uFillTx/>
                  <a:ea typeface="+mn-ea"/>
                  <a:cs typeface="Arial" panose="020B0604020202020204" pitchFamily="34" charset="0"/>
                  <a:sym typeface="+mn-lt"/>
                </a:rPr>
                <a:t>Team collaboration</a:t>
              </a:r>
            </a:p>
            <a:p>
              <a:pPr marL="0" marR="0" lvl="0" indent="0" algn="just" defTabSz="685800" rtl="0" eaLnBrk="1" fontAlgn="auto" latinLnBrk="0" hangingPunct="1">
                <a:lnSpc>
                  <a:spcPct val="15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schemeClr val="bg1"/>
                </a:solidFill>
                <a:effectLst/>
                <a:uLnTx/>
                <a:uFillTx/>
                <a:ea typeface="+mn-ea"/>
                <a:cs typeface="Arial" panose="020B0604020202020204" pitchFamily="34" charset="0"/>
                <a:sym typeface="+mn-lt"/>
              </a:endParaRPr>
            </a:p>
          </p:txBody>
        </p:sp>
      </p:grpSp>
      <p:grpSp>
        <p:nvGrpSpPr>
          <p:cNvPr id="17" name="组合 16"/>
          <p:cNvGrpSpPr/>
          <p:nvPr/>
        </p:nvGrpSpPr>
        <p:grpSpPr>
          <a:xfrm>
            <a:off x="6677008" y="1311297"/>
            <a:ext cx="1396956" cy="1358900"/>
            <a:chOff x="6919459" y="2300288"/>
            <a:chExt cx="1396955" cy="1358900"/>
          </a:xfrm>
          <a:solidFill>
            <a:schemeClr val="accent6"/>
          </a:solidFill>
        </p:grpSpPr>
        <p:sp>
          <p:nvSpPr>
            <p:cNvPr id="18" name="任意多边形 17"/>
            <p:cNvSpPr/>
            <p:nvPr/>
          </p:nvSpPr>
          <p:spPr>
            <a:xfrm>
              <a:off x="6919459" y="2300288"/>
              <a:ext cx="1396955" cy="1358900"/>
            </a:xfrm>
            <a:custGeom>
              <a:avLst/>
              <a:gdLst>
                <a:gd name="connsiteX0" fmla="*/ 0 w 1319348"/>
                <a:gd name="connsiteY0" fmla="*/ 0 h 1293223"/>
                <a:gd name="connsiteX1" fmla="*/ 1319348 w 1319348"/>
                <a:gd name="connsiteY1" fmla="*/ 1293223 h 1293223"/>
                <a:gd name="connsiteX2" fmla="*/ 1319348 w 1319348"/>
                <a:gd name="connsiteY2" fmla="*/ 391886 h 1293223"/>
                <a:gd name="connsiteX3" fmla="*/ 927463 w 1319348"/>
                <a:gd name="connsiteY3" fmla="*/ 13063 h 1293223"/>
                <a:gd name="connsiteX4" fmla="*/ 0 w 1319348"/>
                <a:gd name="connsiteY4" fmla="*/ 0 h 1293223"/>
                <a:gd name="connsiteX0-1" fmla="*/ 0 w 1319348"/>
                <a:gd name="connsiteY0-2" fmla="*/ 5987 h 1299210"/>
                <a:gd name="connsiteX1-3" fmla="*/ 1319348 w 1319348"/>
                <a:gd name="connsiteY1-4" fmla="*/ 1299210 h 1299210"/>
                <a:gd name="connsiteX2-5" fmla="*/ 1319348 w 1319348"/>
                <a:gd name="connsiteY2-6" fmla="*/ 397873 h 1299210"/>
                <a:gd name="connsiteX3-7" fmla="*/ 908413 w 1319348"/>
                <a:gd name="connsiteY3-8" fmla="*/ 0 h 1299210"/>
                <a:gd name="connsiteX4-9" fmla="*/ 0 w 1319348"/>
                <a:gd name="connsiteY4-10" fmla="*/ 5987 h 1299210"/>
                <a:gd name="connsiteX0-11" fmla="*/ 0 w 1333635"/>
                <a:gd name="connsiteY0-12" fmla="*/ 1225 h 1299210"/>
                <a:gd name="connsiteX1-13" fmla="*/ 1333635 w 1333635"/>
                <a:gd name="connsiteY1-14" fmla="*/ 1299210 h 1299210"/>
                <a:gd name="connsiteX2-15" fmla="*/ 1333635 w 1333635"/>
                <a:gd name="connsiteY2-16" fmla="*/ 397873 h 1299210"/>
                <a:gd name="connsiteX3-17" fmla="*/ 922700 w 1333635"/>
                <a:gd name="connsiteY3-18" fmla="*/ 0 h 1299210"/>
                <a:gd name="connsiteX4-19" fmla="*/ 0 w 1333635"/>
                <a:gd name="connsiteY4-20" fmla="*/ 1225 h 12992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3635" h="1299210">
                  <a:moveTo>
                    <a:pt x="0" y="1225"/>
                  </a:moveTo>
                  <a:lnTo>
                    <a:pt x="1333635" y="1299210"/>
                  </a:lnTo>
                  <a:lnTo>
                    <a:pt x="1333635" y="397873"/>
                  </a:lnTo>
                  <a:lnTo>
                    <a:pt x="922700" y="0"/>
                  </a:lnTo>
                  <a:lnTo>
                    <a:pt x="0" y="122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chemeClr val="tx1">
                    <a:lumMod val="85000"/>
                    <a:lumOff val="15000"/>
                  </a:schemeClr>
                </a:solidFill>
                <a:effectLst/>
                <a:uLnTx/>
                <a:uFillTx/>
                <a:latin typeface="Arial" panose="020B0604020202020204" pitchFamily="34" charset="0"/>
                <a:cs typeface="Arial" panose="020B0604020202020204" pitchFamily="34" charset="0"/>
                <a:sym typeface="+mn-lt"/>
              </a:endParaRPr>
            </a:p>
          </p:txBody>
        </p:sp>
        <p:sp>
          <p:nvSpPr>
            <p:cNvPr id="19" name="矩形 18"/>
            <p:cNvSpPr/>
            <p:nvPr/>
          </p:nvSpPr>
          <p:spPr>
            <a:xfrm rot="2637414">
              <a:off x="7111507" y="2597343"/>
              <a:ext cx="1000594" cy="307777"/>
            </a:xfrm>
            <a:prstGeom prst="rect">
              <a:avLst/>
            </a:prstGeom>
            <a:grpFill/>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400" dirty="0">
                  <a:solidFill>
                    <a:schemeClr val="bg1"/>
                  </a:solidFill>
                  <a:ea typeface="+mn-ea"/>
                  <a:cs typeface="Arial" panose="020B0604020202020204" pitchFamily="34" charset="0"/>
                  <a:sym typeface="+mn-lt"/>
                </a:rPr>
                <a:t>EMG-UAV</a:t>
              </a:r>
              <a:endParaRPr kumimoji="0" lang="zh-CN" altLang="en-US" sz="1400" b="0" i="0" u="none" strike="noStrike" kern="1200" cap="none" spc="0" normalizeH="0" baseline="0" noProof="0" dirty="0">
                <a:ln>
                  <a:noFill/>
                </a:ln>
                <a:solidFill>
                  <a:schemeClr val="bg1"/>
                </a:solidFill>
                <a:effectLst/>
                <a:uLnTx/>
                <a:uFillTx/>
                <a:ea typeface="+mn-ea"/>
                <a:cs typeface="Arial" panose="020B0604020202020204" pitchFamily="34" charset="0"/>
                <a:sym typeface="+mn-lt"/>
              </a:endParaRPr>
            </a:p>
          </p:txBody>
        </p:sp>
      </p:grpSp>
      <p:grpSp>
        <p:nvGrpSpPr>
          <p:cNvPr id="20" name="组合 19"/>
          <p:cNvGrpSpPr/>
          <p:nvPr/>
        </p:nvGrpSpPr>
        <p:grpSpPr>
          <a:xfrm>
            <a:off x="-498530" y="1243"/>
            <a:ext cx="3124499" cy="859534"/>
            <a:chOff x="-498530" y="1243"/>
            <a:chExt cx="3124499" cy="859534"/>
          </a:xfrm>
        </p:grpSpPr>
        <p:sp>
          <p:nvSpPr>
            <p:cNvPr id="22" name="文本框 21"/>
            <p:cNvSpPr txBox="1"/>
            <p:nvPr/>
          </p:nvSpPr>
          <p:spPr>
            <a:xfrm>
              <a:off x="498529" y="105863"/>
              <a:ext cx="2127440" cy="461963"/>
            </a:xfrm>
            <a:prstGeom prst="rect">
              <a:avLst/>
            </a:prstGeom>
            <a:noFill/>
          </p:spPr>
          <p:txBody>
            <a:bodyPr wrap="square">
              <a:spAutoFit/>
            </a:bodyPr>
            <a:lstStyle/>
            <a:p>
              <a:pPr eaLnBrk="1" fontAlgn="auto" hangingPunct="1">
                <a:spcBef>
                  <a:spcPts val="0"/>
                </a:spcBef>
                <a:spcAft>
                  <a:spcPts val="0"/>
                </a:spcAft>
                <a:defRPr/>
              </a:pPr>
              <a:r>
                <a:rPr lang="en-US" altLang="zh-CN" sz="2400" dirty="0">
                  <a:solidFill>
                    <a:schemeClr val="accent6">
                      <a:lumMod val="75000"/>
                    </a:schemeClr>
                  </a:solidFill>
                  <a:ea typeface="+mn-ea"/>
                  <a:cs typeface="Arial" panose="020B0604020202020204" pitchFamily="34" charset="0"/>
                  <a:sym typeface="+mn-lt"/>
                </a:rPr>
                <a:t>Conclusion</a:t>
              </a:r>
              <a:endParaRPr lang="zh-CN" altLang="en-US" sz="2400" dirty="0">
                <a:solidFill>
                  <a:schemeClr val="accent6">
                    <a:lumMod val="75000"/>
                  </a:schemeClr>
                </a:solidFill>
                <a:ea typeface="+mn-ea"/>
                <a:cs typeface="Arial" panose="020B0604020202020204" pitchFamily="34" charset="0"/>
                <a:sym typeface="+mn-lt"/>
              </a:endParaRPr>
            </a:p>
          </p:txBody>
        </p:sp>
        <p:sp>
          <p:nvSpPr>
            <p:cNvPr id="25" name="椭圆 24"/>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26" name="矩形 25"/>
            <p:cNvSpPr/>
            <p:nvPr/>
          </p:nvSpPr>
          <p:spPr>
            <a:xfrm>
              <a:off x="513914" y="506933"/>
              <a:ext cx="184731" cy="292388"/>
            </a:xfrm>
            <a:prstGeom prst="rect">
              <a:avLst/>
            </a:prstGeom>
          </p:spPr>
          <p:txBody>
            <a:bodyPr wrap="none">
              <a:spAutoFit/>
            </a:bodyPr>
            <a:lstStyle/>
            <a:p>
              <a:endParaRPr lang="zh-CN" altLang="en-US" dirty="0">
                <a:ea typeface="+mn-ea"/>
                <a:cs typeface="Arial" panose="020B0604020202020204" pitchFamily="34" charset="0"/>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1000"/>
                                        <p:tgtEl>
                                          <p:spTgt spid="10"/>
                                        </p:tgtEl>
                                      </p:cBhvr>
                                    </p:animEffect>
                                  </p:childTnLst>
                                </p:cTn>
                              </p:par>
                              <p:par>
                                <p:cTn id="8" presetID="47" presetClass="entr" presetSubtype="0" fill="hold" nodeType="withEffect">
                                  <p:stCondLst>
                                    <p:cond delay="17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600"/>
                                        <p:tgtEl>
                                          <p:spTgt spid="17"/>
                                        </p:tgtEl>
                                      </p:cBhvr>
                                    </p:animEffect>
                                    <p:anim calcmode="lin" valueType="num">
                                      <p:cBhvr>
                                        <p:cTn id="11" dur="600" fill="hold"/>
                                        <p:tgtEl>
                                          <p:spTgt spid="17"/>
                                        </p:tgtEl>
                                        <p:attrNameLst>
                                          <p:attrName>ppt_x</p:attrName>
                                        </p:attrNameLst>
                                      </p:cBhvr>
                                      <p:tavLst>
                                        <p:tav tm="0">
                                          <p:val>
                                            <p:strVal val="#ppt_x"/>
                                          </p:val>
                                        </p:tav>
                                        <p:tav tm="100000">
                                          <p:val>
                                            <p:strVal val="#ppt_x"/>
                                          </p:val>
                                        </p:tav>
                                      </p:tavLst>
                                    </p:anim>
                                    <p:anim calcmode="lin" valueType="num">
                                      <p:cBhvr>
                                        <p:cTn id="12" dur="6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2"/>
          <p:cNvSpPr txBox="1"/>
          <p:nvPr/>
        </p:nvSpPr>
        <p:spPr>
          <a:xfrm>
            <a:off x="2533427" y="0"/>
            <a:ext cx="6549955" cy="830997"/>
          </a:xfrm>
          <a:prstGeom prst="rect">
            <a:avLst/>
          </a:prstGeom>
          <a:noFill/>
          <a:ln w="9525">
            <a:noFill/>
          </a:ln>
        </p:spPr>
        <p:txBody>
          <a:bodyPr wrap="square">
            <a:spAutoFit/>
          </a:bodyPr>
          <a:lstStyle/>
          <a:p>
            <a:pPr eaLnBrk="1" fontAlgn="auto" hangingPunct="1">
              <a:spcBef>
                <a:spcPts val="0"/>
              </a:spcBef>
              <a:spcAft>
                <a:spcPts val="0"/>
              </a:spcAft>
              <a:defRPr/>
            </a:pPr>
            <a:r>
              <a:rPr lang="en-US" altLang="zh-CN" sz="4800" dirty="0">
                <a:solidFill>
                  <a:schemeClr val="tx1">
                    <a:lumMod val="85000"/>
                    <a:lumOff val="15000"/>
                  </a:schemeClr>
                </a:solidFill>
                <a:ea typeface="+mn-ea"/>
                <a:cs typeface="Arial" panose="020B0604020202020204" pitchFamily="34" charset="0"/>
                <a:sym typeface="+mn-lt"/>
              </a:rPr>
              <a:t>Reference List</a:t>
            </a:r>
          </a:p>
        </p:txBody>
      </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4" name="文本框 3"/>
          <p:cNvSpPr txBox="1"/>
          <p:nvPr/>
        </p:nvSpPr>
        <p:spPr>
          <a:xfrm>
            <a:off x="272940" y="835316"/>
            <a:ext cx="8723014" cy="3970318"/>
          </a:xfrm>
          <a:prstGeom prst="rect">
            <a:avLst/>
          </a:prstGeom>
          <a:noFill/>
        </p:spPr>
        <p:txBody>
          <a:bodyPr wrap="square" rtlCol="0">
            <a:spAutoFit/>
          </a:bodyPr>
          <a:lstStyle/>
          <a:p>
            <a:pPr>
              <a:spcBef>
                <a:spcPts val="0"/>
              </a:spcBef>
            </a:pPr>
            <a:r>
              <a:rPr lang="en-US" altLang="zh-CN" sz="900" kern="100" dirty="0">
                <a:effectLst/>
                <a:ea typeface="宋体" panose="02010600030101010101" pitchFamily="2" charset="-122"/>
                <a:cs typeface="Arial" panose="020B0604020202020204" pitchFamily="34" charset="0"/>
              </a:rPr>
              <a:t>[1 ] UM Rao </a:t>
            </a:r>
            <a:r>
              <a:rPr lang="en-US" altLang="zh-CN" sz="900" kern="100" dirty="0" err="1">
                <a:effectLst/>
                <a:ea typeface="宋体" panose="02010600030101010101" pitchFamily="2" charset="-122"/>
                <a:cs typeface="Arial" panose="020B0604020202020204" pitchFamily="34" charset="0"/>
              </a:rPr>
              <a:t>Mogili</a:t>
            </a:r>
            <a:r>
              <a:rPr lang="en-US" altLang="zh-CN" sz="900" kern="100" dirty="0">
                <a:effectLst/>
                <a:ea typeface="宋体" panose="02010600030101010101" pitchFamily="2" charset="-122"/>
                <a:cs typeface="Arial" panose="020B0604020202020204" pitchFamily="34" charset="0"/>
              </a:rPr>
              <a:t>, B </a:t>
            </a:r>
            <a:r>
              <a:rPr lang="en-US" altLang="zh-CN" sz="900" kern="100" dirty="0" err="1">
                <a:effectLst/>
                <a:ea typeface="宋体" panose="02010600030101010101" pitchFamily="2" charset="-122"/>
                <a:cs typeface="Arial" panose="020B0604020202020204" pitchFamily="34" charset="0"/>
              </a:rPr>
              <a:t>B</a:t>
            </a:r>
            <a:r>
              <a:rPr lang="en-US" altLang="zh-CN" sz="900" kern="100" dirty="0">
                <a:effectLst/>
                <a:ea typeface="宋体" panose="02010600030101010101" pitchFamily="2" charset="-122"/>
                <a:cs typeface="Arial" panose="020B0604020202020204" pitchFamily="34" charset="0"/>
              </a:rPr>
              <a:t> V L </a:t>
            </a:r>
            <a:r>
              <a:rPr lang="en-US" altLang="zh-CN" sz="900" kern="100" dirty="0" err="1">
                <a:effectLst/>
                <a:ea typeface="宋体" panose="02010600030101010101" pitchFamily="2" charset="-122"/>
                <a:cs typeface="Arial" panose="020B0604020202020204" pitchFamily="34" charset="0"/>
              </a:rPr>
              <a:t>Deepak,Review</a:t>
            </a:r>
            <a:r>
              <a:rPr lang="en-US" altLang="zh-CN" sz="900" kern="100" dirty="0">
                <a:effectLst/>
                <a:ea typeface="宋体" panose="02010600030101010101" pitchFamily="2" charset="-122"/>
                <a:cs typeface="Arial" panose="020B0604020202020204" pitchFamily="34" charset="0"/>
              </a:rPr>
              <a:t> on Application of Drone Systems in Precision </a:t>
            </a:r>
            <a:r>
              <a:rPr lang="en-US" altLang="zh-CN" sz="900" kern="100" dirty="0" err="1">
                <a:effectLst/>
                <a:ea typeface="宋体" panose="02010600030101010101" pitchFamily="2" charset="-122"/>
                <a:cs typeface="Arial" panose="020B0604020202020204" pitchFamily="34" charset="0"/>
              </a:rPr>
              <a:t>Agriculture,Procedia</a:t>
            </a:r>
            <a:r>
              <a:rPr lang="en-US" altLang="zh-CN" sz="900" kern="100" dirty="0">
                <a:effectLst/>
                <a:ea typeface="宋体" panose="02010600030101010101" pitchFamily="2" charset="-122"/>
                <a:cs typeface="Arial" panose="020B0604020202020204" pitchFamily="34" charset="0"/>
              </a:rPr>
              <a:t> Computer </a:t>
            </a:r>
            <a:r>
              <a:rPr lang="en-US" altLang="zh-CN" sz="900" kern="100" dirty="0" err="1">
                <a:effectLst/>
                <a:ea typeface="宋体" panose="02010600030101010101" pitchFamily="2" charset="-122"/>
                <a:cs typeface="Arial" panose="020B0604020202020204" pitchFamily="34" charset="0"/>
              </a:rPr>
              <a:t>Science,Volume</a:t>
            </a:r>
            <a:r>
              <a:rPr lang="en-US" altLang="zh-CN" sz="900" kern="100" dirty="0">
                <a:effectLst/>
                <a:ea typeface="宋体" panose="02010600030101010101" pitchFamily="2" charset="-122"/>
                <a:cs typeface="Arial" panose="020B0604020202020204" pitchFamily="34" charset="0"/>
              </a:rPr>
              <a:t> 133,2018,Pages 502-509,ISSN 1877-0509</a:t>
            </a:r>
          </a:p>
          <a:p>
            <a:pPr>
              <a:spcBef>
                <a:spcPts val="0"/>
              </a:spcBef>
            </a:pPr>
            <a:r>
              <a:rPr lang="en-US" altLang="zh-CN" sz="900" kern="100" dirty="0">
                <a:effectLst/>
                <a:ea typeface="宋体" panose="02010600030101010101" pitchFamily="2" charset="-122"/>
                <a:cs typeface="Arial" panose="020B0604020202020204" pitchFamily="34" charset="0"/>
              </a:rPr>
              <a:t>[2 ] </a:t>
            </a:r>
            <a:r>
              <a:rPr lang="en-US" altLang="zh-CN" sz="900" kern="100" dirty="0" err="1">
                <a:effectLst/>
                <a:ea typeface="宋体" panose="02010600030101010101" pitchFamily="2" charset="-122"/>
                <a:cs typeface="Arial" panose="020B0604020202020204" pitchFamily="34" charset="0"/>
              </a:rPr>
              <a:t>Tsouros</a:t>
            </a:r>
            <a:r>
              <a:rPr lang="en-US" altLang="zh-CN" sz="900" kern="100" dirty="0">
                <a:effectLst/>
                <a:ea typeface="宋体" panose="02010600030101010101" pitchFamily="2" charset="-122"/>
                <a:cs typeface="Arial" panose="020B0604020202020204" pitchFamily="34" charset="0"/>
              </a:rPr>
              <a:t>, D.C.; Bibi, S.; </a:t>
            </a:r>
            <a:r>
              <a:rPr lang="en-US" altLang="zh-CN" sz="900" kern="100" dirty="0" err="1">
                <a:effectLst/>
                <a:ea typeface="宋体" panose="02010600030101010101" pitchFamily="2" charset="-122"/>
                <a:cs typeface="Arial" panose="020B0604020202020204" pitchFamily="34" charset="0"/>
              </a:rPr>
              <a:t>Sarigiannidis</a:t>
            </a:r>
            <a:r>
              <a:rPr lang="en-US" altLang="zh-CN" sz="900" kern="100" dirty="0">
                <a:effectLst/>
                <a:ea typeface="宋体" panose="02010600030101010101" pitchFamily="2" charset="-122"/>
                <a:cs typeface="Arial" panose="020B0604020202020204" pitchFamily="34" charset="0"/>
              </a:rPr>
              <a:t>, P.G. A Review on UAV-Based Applications for Precision Agriculture. Information 2019, 10, 349.</a:t>
            </a:r>
          </a:p>
          <a:p>
            <a:pPr>
              <a:spcBef>
                <a:spcPts val="0"/>
              </a:spcBef>
            </a:pPr>
            <a:r>
              <a:rPr lang="en-US" altLang="zh-CN" sz="900" kern="100" dirty="0">
                <a:effectLst/>
                <a:ea typeface="宋体" panose="02010600030101010101" pitchFamily="2" charset="-122"/>
                <a:cs typeface="Arial" panose="020B0604020202020204" pitchFamily="34" charset="0"/>
              </a:rPr>
              <a:t>[3 ] Hopkins, M. The Role of Drone Technology in Sustainable Agriculture.</a:t>
            </a:r>
          </a:p>
          <a:p>
            <a:pPr>
              <a:spcBef>
                <a:spcPts val="0"/>
              </a:spcBef>
            </a:pPr>
            <a:r>
              <a:rPr lang="en-US" altLang="zh-CN" sz="900" kern="100" dirty="0">
                <a:effectLst/>
                <a:ea typeface="宋体" panose="02010600030101010101" pitchFamily="2" charset="-122"/>
                <a:cs typeface="Arial" panose="020B0604020202020204" pitchFamily="34" charset="0"/>
              </a:rPr>
              <a:t>[4 ] Carolan, M. </a:t>
            </a:r>
            <a:r>
              <a:rPr lang="en-US" altLang="zh-CN" sz="900" kern="100" dirty="0" err="1">
                <a:effectLst/>
                <a:ea typeface="宋体" panose="02010600030101010101" pitchFamily="2" charset="-122"/>
                <a:cs typeface="Arial" panose="020B0604020202020204" pitchFamily="34" charset="0"/>
              </a:rPr>
              <a:t>Publicising</a:t>
            </a:r>
            <a:r>
              <a:rPr lang="en-US" altLang="zh-CN" sz="900" kern="100" dirty="0">
                <a:effectLst/>
                <a:ea typeface="宋体" panose="02010600030101010101" pitchFamily="2" charset="-122"/>
                <a:cs typeface="Arial" panose="020B0604020202020204" pitchFamily="34" charset="0"/>
              </a:rPr>
              <a:t> Food: Big Data, Precision Agriculture, and Co-Experimental Techniques of Addition: </a:t>
            </a:r>
            <a:r>
              <a:rPr lang="en-US" altLang="zh-CN" sz="900" kern="100" dirty="0" err="1">
                <a:effectLst/>
                <a:ea typeface="宋体" panose="02010600030101010101" pitchFamily="2" charset="-122"/>
                <a:cs typeface="Arial" panose="020B0604020202020204" pitchFamily="34" charset="0"/>
              </a:rPr>
              <a:t>PublicisingFood</a:t>
            </a:r>
            <a:r>
              <a:rPr lang="en-US" altLang="zh-CN" sz="900" kern="100" dirty="0">
                <a:effectLst/>
                <a:ea typeface="宋体" panose="02010600030101010101" pitchFamily="2" charset="-122"/>
                <a:cs typeface="Arial" panose="020B0604020202020204" pitchFamily="34" charset="0"/>
              </a:rPr>
              <a:t>. </a:t>
            </a:r>
            <a:r>
              <a:rPr lang="en-US" altLang="zh-CN" sz="900" kern="100" dirty="0" err="1">
                <a:effectLst/>
                <a:ea typeface="宋体" panose="02010600030101010101" pitchFamily="2" charset="-122"/>
                <a:cs typeface="Arial" panose="020B0604020202020204" pitchFamily="34" charset="0"/>
              </a:rPr>
              <a:t>Sociol</a:t>
            </a:r>
            <a:r>
              <a:rPr lang="en-US" altLang="zh-CN" sz="900" kern="100" dirty="0">
                <a:effectLst/>
                <a:ea typeface="宋体" panose="02010600030101010101" pitchFamily="2" charset="-122"/>
                <a:cs typeface="Arial" panose="020B0604020202020204" pitchFamily="34" charset="0"/>
              </a:rPr>
              <a:t>. </a:t>
            </a:r>
            <a:r>
              <a:rPr lang="en-US" altLang="zh-CN" sz="900" kern="100" dirty="0" err="1">
                <a:effectLst/>
                <a:ea typeface="宋体" panose="02010600030101010101" pitchFamily="2" charset="-122"/>
                <a:cs typeface="Arial" panose="020B0604020202020204" pitchFamily="34" charset="0"/>
              </a:rPr>
              <a:t>Ruralis</a:t>
            </a:r>
            <a:r>
              <a:rPr lang="en-US" altLang="zh-CN" sz="900" kern="100" dirty="0">
                <a:effectLst/>
                <a:ea typeface="宋体" panose="02010600030101010101" pitchFamily="2" charset="-122"/>
                <a:cs typeface="Arial" panose="020B0604020202020204" pitchFamily="34" charset="0"/>
              </a:rPr>
              <a:t> 2017, 57, 135–154.</a:t>
            </a:r>
          </a:p>
          <a:p>
            <a:pPr>
              <a:spcBef>
                <a:spcPts val="0"/>
              </a:spcBef>
            </a:pPr>
            <a:r>
              <a:rPr lang="en-US" altLang="zh-CN" sz="900" kern="100" dirty="0">
                <a:effectLst/>
                <a:ea typeface="宋体" panose="02010600030101010101" pitchFamily="2" charset="-122"/>
                <a:cs typeface="Arial" panose="020B0604020202020204" pitchFamily="34" charset="0"/>
              </a:rPr>
              <a:t>[5 ] </a:t>
            </a:r>
            <a:r>
              <a:rPr lang="en-US" altLang="zh-CN" sz="900" kern="100" dirty="0" err="1">
                <a:effectLst/>
                <a:ea typeface="宋体" panose="02010600030101010101" pitchFamily="2" charset="-122"/>
                <a:cs typeface="Arial" panose="020B0604020202020204" pitchFamily="34" charset="0"/>
              </a:rPr>
              <a:t>Brisco</a:t>
            </a:r>
            <a:r>
              <a:rPr lang="en-US" altLang="zh-CN" sz="900" kern="100" dirty="0">
                <a:effectLst/>
                <a:ea typeface="宋体" panose="02010600030101010101" pitchFamily="2" charset="-122"/>
                <a:cs typeface="Arial" panose="020B0604020202020204" pitchFamily="34" charset="0"/>
              </a:rPr>
              <a:t>, B.; Brown, R.J.; Hirose, T.; </a:t>
            </a:r>
            <a:r>
              <a:rPr lang="en-US" altLang="zh-CN" sz="900" kern="100" dirty="0" err="1">
                <a:effectLst/>
                <a:ea typeface="宋体" panose="02010600030101010101" pitchFamily="2" charset="-122"/>
                <a:cs typeface="Arial" panose="020B0604020202020204" pitchFamily="34" charset="0"/>
              </a:rPr>
              <a:t>McNairn</a:t>
            </a:r>
            <a:r>
              <a:rPr lang="en-US" altLang="zh-CN" sz="900" kern="100" dirty="0">
                <a:effectLst/>
                <a:ea typeface="宋体" panose="02010600030101010101" pitchFamily="2" charset="-122"/>
                <a:cs typeface="Arial" panose="020B0604020202020204" pitchFamily="34" charset="0"/>
              </a:rPr>
              <a:t>, H.; </a:t>
            </a:r>
            <a:r>
              <a:rPr lang="en-US" altLang="zh-CN" sz="900" kern="100" dirty="0" err="1">
                <a:effectLst/>
                <a:ea typeface="宋体" panose="02010600030101010101" pitchFamily="2" charset="-122"/>
                <a:cs typeface="Arial" panose="020B0604020202020204" pitchFamily="34" charset="0"/>
              </a:rPr>
              <a:t>Staenz</a:t>
            </a:r>
            <a:r>
              <a:rPr lang="en-US" altLang="zh-CN" sz="900" kern="100" dirty="0">
                <a:effectLst/>
                <a:ea typeface="宋体" panose="02010600030101010101" pitchFamily="2" charset="-122"/>
                <a:cs typeface="Arial" panose="020B0604020202020204" pitchFamily="34" charset="0"/>
              </a:rPr>
              <a:t>, K. Precision Agriculture and the Role of Remote Sensing: A Review. </a:t>
            </a:r>
            <a:r>
              <a:rPr lang="en-US" altLang="zh-CN" sz="900" kern="100" dirty="0" err="1">
                <a:effectLst/>
                <a:ea typeface="宋体" panose="02010600030101010101" pitchFamily="2" charset="-122"/>
                <a:cs typeface="Arial" panose="020B0604020202020204" pitchFamily="34" charset="0"/>
              </a:rPr>
              <a:t>Can.J</a:t>
            </a:r>
            <a:r>
              <a:rPr lang="en-US" altLang="zh-CN" sz="900" kern="100" dirty="0">
                <a:effectLst/>
                <a:ea typeface="宋体" panose="02010600030101010101" pitchFamily="2" charset="-122"/>
                <a:cs typeface="Arial" panose="020B0604020202020204" pitchFamily="34" charset="0"/>
              </a:rPr>
              <a:t>. Remote Sens. 1998, 24, 315–327.</a:t>
            </a:r>
          </a:p>
          <a:p>
            <a:pPr>
              <a:spcBef>
                <a:spcPts val="0"/>
              </a:spcBef>
            </a:pPr>
            <a:r>
              <a:rPr lang="en-US" altLang="zh-CN" sz="900" kern="100" dirty="0">
                <a:effectLst/>
                <a:ea typeface="宋体" panose="02010600030101010101" pitchFamily="2" charset="-122"/>
                <a:cs typeface="Arial" panose="020B0604020202020204" pitchFamily="34" charset="0"/>
              </a:rPr>
              <a:t>[6 ]L. F. Sanchez, H. </a:t>
            </a:r>
            <a:r>
              <a:rPr lang="en-US" altLang="zh-CN" sz="900" kern="100" dirty="0" err="1">
                <a:effectLst/>
                <a:ea typeface="宋体" panose="02010600030101010101" pitchFamily="2" charset="-122"/>
                <a:cs typeface="Arial" panose="020B0604020202020204" pitchFamily="34" charset="0"/>
              </a:rPr>
              <a:t>Abaunza</a:t>
            </a:r>
            <a:r>
              <a:rPr lang="en-US" altLang="zh-CN" sz="900" kern="100" dirty="0">
                <a:effectLst/>
                <a:ea typeface="宋体" panose="02010600030101010101" pitchFamily="2" charset="-122"/>
                <a:cs typeface="Arial" panose="020B0604020202020204" pitchFamily="34" charset="0"/>
              </a:rPr>
              <a:t>, and P. Castillo, “Safe navigation control for a quadcopter using user’s arm commands,” International Conference on Unmanned Aircraft Systems (ICUAS) June 13-16, 2017, Miami, FL, USA, 2017. </a:t>
            </a:r>
          </a:p>
          <a:p>
            <a:pPr>
              <a:spcBef>
                <a:spcPts val="0"/>
              </a:spcBef>
            </a:pPr>
            <a:r>
              <a:rPr lang="en-US" altLang="zh-CN" sz="900" kern="100" dirty="0">
                <a:effectLst/>
                <a:ea typeface="宋体" panose="02010600030101010101" pitchFamily="2" charset="-122"/>
                <a:cs typeface="Arial" panose="020B0604020202020204" pitchFamily="34" charset="0"/>
              </a:rPr>
              <a:t>[7 ] E. M. Weiss, C. G. Kohler, J. </a:t>
            </a:r>
            <a:r>
              <a:rPr lang="en-US" altLang="zh-CN" sz="900" kern="100" dirty="0" err="1">
                <a:effectLst/>
                <a:ea typeface="宋体" panose="02010600030101010101" pitchFamily="2" charset="-122"/>
                <a:cs typeface="Arial" panose="020B0604020202020204" pitchFamily="34" charset="0"/>
              </a:rPr>
              <a:t>Vonbank</a:t>
            </a:r>
            <a:r>
              <a:rPr lang="en-US" altLang="zh-CN" sz="900" kern="100" dirty="0">
                <a:effectLst/>
                <a:ea typeface="宋体" panose="02010600030101010101" pitchFamily="2" charset="-122"/>
                <a:cs typeface="Arial" panose="020B0604020202020204" pitchFamily="34" charset="0"/>
              </a:rPr>
              <a:t>, E. </a:t>
            </a:r>
            <a:r>
              <a:rPr lang="en-US" altLang="zh-CN" sz="900" kern="100" dirty="0" err="1">
                <a:effectLst/>
                <a:ea typeface="宋体" panose="02010600030101010101" pitchFamily="2" charset="-122"/>
                <a:cs typeface="Arial" panose="020B0604020202020204" pitchFamily="34" charset="0"/>
              </a:rPr>
              <a:t>Stadelmann</a:t>
            </a:r>
            <a:r>
              <a:rPr lang="en-US" altLang="zh-CN" sz="900" kern="100" dirty="0">
                <a:effectLst/>
                <a:ea typeface="宋体" panose="02010600030101010101" pitchFamily="2" charset="-122"/>
                <a:cs typeface="Arial" panose="020B0604020202020204" pitchFamily="34" charset="0"/>
              </a:rPr>
              <a:t>, G. Kemmler, H. </a:t>
            </a:r>
            <a:r>
              <a:rPr lang="en-US" altLang="zh-CN" sz="900" kern="100" dirty="0" err="1">
                <a:effectLst/>
                <a:ea typeface="宋体" panose="02010600030101010101" pitchFamily="2" charset="-122"/>
                <a:cs typeface="Arial" panose="020B0604020202020204" pitchFamily="34" charset="0"/>
              </a:rPr>
              <a:t>Hinterhuber</a:t>
            </a:r>
            <a:r>
              <a:rPr lang="en-US" altLang="zh-CN" sz="900" kern="100" dirty="0">
                <a:effectLst/>
                <a:ea typeface="宋体" panose="02010600030101010101" pitchFamily="2" charset="-122"/>
                <a:cs typeface="Arial" panose="020B0604020202020204" pitchFamily="34" charset="0"/>
              </a:rPr>
              <a:t>, et al., "Impairment in emotion recognition abilities in patients with mild cognitive impairment, early and moderate Alzheimer disease compared with healthy comparison subjects," Am J </a:t>
            </a:r>
            <a:r>
              <a:rPr lang="en-US" altLang="zh-CN" sz="900" kern="100" dirty="0" err="1">
                <a:effectLst/>
                <a:ea typeface="宋体" panose="02010600030101010101" pitchFamily="2" charset="-122"/>
                <a:cs typeface="Arial" panose="020B0604020202020204" pitchFamily="34" charset="0"/>
              </a:rPr>
              <a:t>Geriatr</a:t>
            </a:r>
            <a:r>
              <a:rPr lang="en-US" altLang="zh-CN" sz="900" kern="100" dirty="0">
                <a:effectLst/>
                <a:ea typeface="宋体" panose="02010600030101010101" pitchFamily="2" charset="-122"/>
                <a:cs typeface="Arial" panose="020B0604020202020204" pitchFamily="34" charset="0"/>
              </a:rPr>
              <a:t> Psychiatry, vol. 16, pp. 974-80, Dec 2008. </a:t>
            </a:r>
          </a:p>
          <a:p>
            <a:pPr>
              <a:spcBef>
                <a:spcPts val="0"/>
              </a:spcBef>
            </a:pPr>
            <a:r>
              <a:rPr lang="en-US" altLang="zh-CN" sz="900" kern="100" dirty="0">
                <a:effectLst/>
                <a:ea typeface="宋体" panose="02010600030101010101" pitchFamily="2" charset="-122"/>
                <a:cs typeface="Arial" panose="020B0604020202020204" pitchFamily="34" charset="0"/>
              </a:rPr>
              <a:t>[8 ] A. I. </a:t>
            </a:r>
            <a:r>
              <a:rPr lang="en-US" altLang="zh-CN" sz="900" kern="100" dirty="0" err="1">
                <a:effectLst/>
                <a:ea typeface="宋体" panose="02010600030101010101" pitchFamily="2" charset="-122"/>
                <a:cs typeface="Arial" panose="020B0604020202020204" pitchFamily="34" charset="0"/>
              </a:rPr>
              <a:t>Meigal</a:t>
            </a:r>
            <a:r>
              <a:rPr lang="en-US" altLang="zh-CN" sz="900" kern="100" dirty="0">
                <a:effectLst/>
                <a:ea typeface="宋体" panose="02010600030101010101" pitchFamily="2" charset="-122"/>
                <a:cs typeface="Arial" panose="020B0604020202020204" pitchFamily="34" charset="0"/>
              </a:rPr>
              <a:t>, S. </a:t>
            </a:r>
            <a:r>
              <a:rPr lang="en-US" altLang="zh-CN" sz="900" kern="100" dirty="0" err="1">
                <a:effectLst/>
                <a:ea typeface="宋体" panose="02010600030101010101" pitchFamily="2" charset="-122"/>
                <a:cs typeface="Arial" panose="020B0604020202020204" pitchFamily="34" charset="0"/>
              </a:rPr>
              <a:t>Rissanen</a:t>
            </a:r>
            <a:r>
              <a:rPr lang="en-US" altLang="zh-CN" sz="900" kern="100" dirty="0">
                <a:effectLst/>
                <a:ea typeface="宋体" panose="02010600030101010101" pitchFamily="2" charset="-122"/>
                <a:cs typeface="Arial" panose="020B0604020202020204" pitchFamily="34" charset="0"/>
              </a:rPr>
              <a:t>, M. P. </a:t>
            </a:r>
            <a:r>
              <a:rPr lang="en-US" altLang="zh-CN" sz="900" kern="100" dirty="0" err="1">
                <a:effectLst/>
                <a:ea typeface="宋体" panose="02010600030101010101" pitchFamily="2" charset="-122"/>
                <a:cs typeface="Arial" panose="020B0604020202020204" pitchFamily="34" charset="0"/>
              </a:rPr>
              <a:t>Tarvainen</a:t>
            </a:r>
            <a:r>
              <a:rPr lang="en-US" altLang="zh-CN" sz="900" kern="100" dirty="0">
                <a:effectLst/>
                <a:ea typeface="宋体" panose="02010600030101010101" pitchFamily="2" charset="-122"/>
                <a:cs typeface="Arial" panose="020B0604020202020204" pitchFamily="34" charset="0"/>
              </a:rPr>
              <a:t>, P. A. Karjalainen, I. A. </a:t>
            </a:r>
            <a:r>
              <a:rPr lang="en-US" altLang="zh-CN" sz="900" kern="100" dirty="0" err="1">
                <a:effectLst/>
                <a:ea typeface="宋体" panose="02010600030101010101" pitchFamily="2" charset="-122"/>
                <a:cs typeface="Arial" panose="020B0604020202020204" pitchFamily="34" charset="0"/>
              </a:rPr>
              <a:t>Iudina-Vassel</a:t>
            </a:r>
            <a:r>
              <a:rPr lang="en-US" altLang="zh-CN" sz="900" kern="100" dirty="0">
                <a:effectLst/>
                <a:ea typeface="宋体" panose="02010600030101010101" pitchFamily="2" charset="-122"/>
                <a:cs typeface="Arial" panose="020B0604020202020204" pitchFamily="34" charset="0"/>
              </a:rPr>
              <a:t>, O. </a:t>
            </a:r>
            <a:r>
              <a:rPr lang="en-US" altLang="zh-CN" sz="900" kern="100" dirty="0" err="1">
                <a:effectLst/>
                <a:ea typeface="宋体" panose="02010600030101010101" pitchFamily="2" charset="-122"/>
                <a:cs typeface="Arial" panose="020B0604020202020204" pitchFamily="34" charset="0"/>
              </a:rPr>
              <a:t>Airaksinen</a:t>
            </a:r>
            <a:r>
              <a:rPr lang="en-US" altLang="zh-CN" sz="900" kern="100" dirty="0">
                <a:effectLst/>
                <a:ea typeface="宋体" panose="02010600030101010101" pitchFamily="2" charset="-122"/>
                <a:cs typeface="Arial" panose="020B0604020202020204" pitchFamily="34" charset="0"/>
              </a:rPr>
              <a:t>, et al., "Novel parameters of surface EMG in patients with Parkinson's disease and healthy young and old controls," J </a:t>
            </a:r>
            <a:r>
              <a:rPr lang="en-US" altLang="zh-CN" sz="900" kern="100" dirty="0" err="1">
                <a:effectLst/>
                <a:ea typeface="宋体" panose="02010600030101010101" pitchFamily="2" charset="-122"/>
                <a:cs typeface="Arial" panose="020B0604020202020204" pitchFamily="34" charset="0"/>
              </a:rPr>
              <a:t>Electromyogr</a:t>
            </a:r>
            <a:r>
              <a:rPr lang="en-US" altLang="zh-CN" sz="900" kern="100" dirty="0">
                <a:effectLst/>
                <a:ea typeface="宋体" panose="02010600030101010101" pitchFamily="2" charset="-122"/>
                <a:cs typeface="Arial" panose="020B0604020202020204" pitchFamily="34" charset="0"/>
              </a:rPr>
              <a:t> </a:t>
            </a:r>
            <a:r>
              <a:rPr lang="en-US" altLang="zh-CN" sz="900" kern="100" dirty="0" err="1">
                <a:effectLst/>
                <a:ea typeface="宋体" panose="02010600030101010101" pitchFamily="2" charset="-122"/>
                <a:cs typeface="Arial" panose="020B0604020202020204" pitchFamily="34" charset="0"/>
              </a:rPr>
              <a:t>Kinesiol</a:t>
            </a:r>
            <a:r>
              <a:rPr lang="en-US" altLang="zh-CN" sz="900" kern="100" dirty="0">
                <a:effectLst/>
                <a:ea typeface="宋体" panose="02010600030101010101" pitchFamily="2" charset="-122"/>
                <a:cs typeface="Arial" panose="020B0604020202020204" pitchFamily="34" charset="0"/>
              </a:rPr>
              <a:t>, vol. 19, pp. e206-13, Jun 2009. </a:t>
            </a:r>
          </a:p>
          <a:p>
            <a:pPr>
              <a:spcBef>
                <a:spcPts val="0"/>
              </a:spcBef>
            </a:pPr>
            <a:r>
              <a:rPr lang="en-US" altLang="zh-CN" sz="900" kern="100" dirty="0">
                <a:effectLst/>
                <a:ea typeface="宋体" panose="02010600030101010101" pitchFamily="2" charset="-122"/>
                <a:cs typeface="Arial" panose="020B0604020202020204" pitchFamily="34" charset="0"/>
              </a:rPr>
              <a:t>[9 ] C. DeLuca, R. </a:t>
            </a:r>
            <a:r>
              <a:rPr lang="en-US" altLang="zh-CN" sz="900" kern="100" dirty="0" err="1">
                <a:effectLst/>
                <a:ea typeface="宋体" panose="02010600030101010101" pitchFamily="2" charset="-122"/>
                <a:cs typeface="Arial" panose="020B0604020202020204" pitchFamily="34" charset="0"/>
              </a:rPr>
              <a:t>LeFever</a:t>
            </a:r>
            <a:r>
              <a:rPr lang="en-US" altLang="zh-CN" sz="900" kern="100" dirty="0">
                <a:effectLst/>
                <a:ea typeface="宋体" panose="02010600030101010101" pitchFamily="2" charset="-122"/>
                <a:cs typeface="Arial" panose="020B0604020202020204" pitchFamily="34" charset="0"/>
              </a:rPr>
              <a:t>, M. McCue, and A. Xenakis, “</a:t>
            </a:r>
            <a:r>
              <a:rPr lang="en-US" altLang="zh-CN" sz="900" kern="100" dirty="0" err="1">
                <a:effectLst/>
                <a:ea typeface="宋体" panose="02010600030101010101" pitchFamily="2" charset="-122"/>
                <a:cs typeface="Arial" panose="020B0604020202020204" pitchFamily="34" charset="0"/>
              </a:rPr>
              <a:t>Behaviour</a:t>
            </a:r>
            <a:r>
              <a:rPr lang="en-US" altLang="zh-CN" sz="900" kern="100" dirty="0">
                <a:effectLst/>
                <a:ea typeface="宋体" panose="02010600030101010101" pitchFamily="2" charset="-122"/>
                <a:cs typeface="Arial" panose="020B0604020202020204" pitchFamily="34" charset="0"/>
              </a:rPr>
              <a:t> of human motor units in different muscle during linear-varying contractions”, J. Physiol. (London), 329 (1982), pp. 113-128.</a:t>
            </a:r>
          </a:p>
          <a:p>
            <a:pPr>
              <a:spcBef>
                <a:spcPts val="0"/>
              </a:spcBef>
            </a:pPr>
            <a:r>
              <a:rPr lang="en-US" altLang="zh-CN" sz="900" kern="100" dirty="0">
                <a:effectLst/>
                <a:ea typeface="宋体" panose="02010600030101010101" pitchFamily="2" charset="-122"/>
                <a:cs typeface="Arial" panose="020B0604020202020204" pitchFamily="34" charset="0"/>
              </a:rPr>
              <a:t>[10]Li </a:t>
            </a:r>
            <a:r>
              <a:rPr lang="en-US" altLang="zh-CN" sz="900" kern="100" dirty="0" err="1">
                <a:effectLst/>
                <a:ea typeface="宋体" panose="02010600030101010101" pitchFamily="2" charset="-122"/>
                <a:cs typeface="Arial" panose="020B0604020202020204" pitchFamily="34" charset="0"/>
              </a:rPr>
              <a:t>Peilin</a:t>
            </a:r>
            <a:r>
              <a:rPr lang="en-US" altLang="zh-CN" sz="900" kern="100" dirty="0">
                <a:effectLst/>
                <a:ea typeface="宋体" panose="02010600030101010101" pitchFamily="2" charset="-122"/>
                <a:cs typeface="Arial" panose="020B0604020202020204" pitchFamily="34" charset="0"/>
              </a:rPr>
              <a:t>. Employment and Institutional Change - The Job Search Process of Two Disadvantaged Groups [M]. Hangzhou: Zhejiang People's Publishing House, 2000.</a:t>
            </a:r>
          </a:p>
          <a:p>
            <a:pPr>
              <a:spcBef>
                <a:spcPts val="0"/>
              </a:spcBef>
            </a:pPr>
            <a:r>
              <a:rPr lang="en-US" altLang="zh-CN" sz="900" kern="100" dirty="0">
                <a:effectLst/>
                <a:ea typeface="宋体" panose="02010600030101010101" pitchFamily="2" charset="-122"/>
                <a:cs typeface="Arial" panose="020B0604020202020204" pitchFamily="34" charset="0"/>
              </a:rPr>
              <a:t>[11]Zou Bo and Yang </a:t>
            </a:r>
            <a:r>
              <a:rPr lang="en-US" altLang="zh-CN" sz="900" kern="100" dirty="0" err="1">
                <a:effectLst/>
                <a:ea typeface="宋体" panose="02010600030101010101" pitchFamily="2" charset="-122"/>
                <a:cs typeface="Arial" panose="020B0604020202020204" pitchFamily="34" charset="0"/>
              </a:rPr>
              <a:t>Lixiong</a:t>
            </a:r>
            <a:r>
              <a:rPr lang="en-US" altLang="zh-CN" sz="900" kern="100" dirty="0">
                <a:effectLst/>
                <a:ea typeface="宋体" panose="02010600030101010101" pitchFamily="2" charset="-122"/>
                <a:cs typeface="Arial" panose="020B0604020202020204" pitchFamily="34" charset="0"/>
              </a:rPr>
              <a:t>: The Development of Welfare Enterprises and the Reform of Employment Policies for Persons with Disabilities, People's Publishing House, 2018 Edition, p. 137.</a:t>
            </a:r>
          </a:p>
          <a:p>
            <a:pPr>
              <a:spcBef>
                <a:spcPts val="0"/>
              </a:spcBef>
            </a:pPr>
            <a:r>
              <a:rPr lang="en-US" altLang="zh-CN" sz="900" kern="100" dirty="0">
                <a:effectLst/>
                <a:ea typeface="宋体" panose="02010600030101010101" pitchFamily="2" charset="-122"/>
                <a:cs typeface="Arial" panose="020B0604020202020204" pitchFamily="34" charset="0"/>
              </a:rPr>
              <a:t>[12]Li Jing, "The Experience and Inspiration of Employment Support for People with Disabilities in the U.S.-Taking Boston as an Example," in Journal of Northwestern University (Philosophy and Social Science Edition), Vol. 49, No. 4, 2019.</a:t>
            </a:r>
          </a:p>
          <a:p>
            <a:pPr>
              <a:spcBef>
                <a:spcPts val="0"/>
              </a:spcBef>
            </a:pPr>
            <a:r>
              <a:rPr lang="en-US" altLang="zh-CN" sz="900" kern="100" dirty="0">
                <a:effectLst/>
                <a:ea typeface="宋体" panose="02010600030101010101" pitchFamily="2" charset="-122"/>
                <a:cs typeface="Arial" panose="020B0604020202020204" pitchFamily="34" charset="0"/>
              </a:rPr>
              <a:t>[13]FAN Y and YIN Y, "Active and Progressive Exoskeleton Rehabilitation Using Multisource Information Fusion From EMG and Force-Position EPP," in IEEE Transactions </a:t>
            </a:r>
            <a:r>
              <a:rPr lang="en-US" altLang="zh-CN" sz="900" kern="100" dirty="0" err="1">
                <a:effectLst/>
                <a:ea typeface="宋体" panose="02010600030101010101" pitchFamily="2" charset="-122"/>
                <a:cs typeface="Arial" panose="020B0604020202020204" pitchFamily="34" charset="0"/>
              </a:rPr>
              <a:t>onBiomedical</a:t>
            </a:r>
            <a:r>
              <a:rPr lang="en-US" altLang="zh-CN" sz="900" kern="100" dirty="0">
                <a:effectLst/>
                <a:ea typeface="宋体" panose="02010600030101010101" pitchFamily="2" charset="-122"/>
                <a:cs typeface="Arial" panose="020B0604020202020204" pitchFamily="34" charset="0"/>
              </a:rPr>
              <a:t> Engineering, Dec. 2013, 60(12): 3314-3321.</a:t>
            </a:r>
          </a:p>
          <a:p>
            <a:pPr>
              <a:spcBef>
                <a:spcPts val="0"/>
              </a:spcBef>
            </a:pPr>
            <a:r>
              <a:rPr lang="en-US" altLang="zh-CN" sz="900" kern="100" dirty="0">
                <a:effectLst/>
                <a:ea typeface="宋体" panose="02010600030101010101" pitchFamily="2" charset="-122"/>
                <a:cs typeface="Arial" panose="020B0604020202020204" pitchFamily="34" charset="0"/>
              </a:rPr>
              <a:t>[14]K. </a:t>
            </a:r>
            <a:r>
              <a:rPr lang="en-US" altLang="zh-CN" sz="900" kern="100" dirty="0" err="1">
                <a:effectLst/>
                <a:ea typeface="宋体" panose="02010600030101010101" pitchFamily="2" charset="-122"/>
                <a:cs typeface="Arial" panose="020B0604020202020204" pitchFamily="34" charset="0"/>
              </a:rPr>
              <a:t>Zimenko</a:t>
            </a:r>
            <a:r>
              <a:rPr lang="en-US" altLang="zh-CN" sz="900" kern="100" dirty="0">
                <a:effectLst/>
                <a:ea typeface="宋体" panose="02010600030101010101" pitchFamily="2" charset="-122"/>
                <a:cs typeface="Arial" panose="020B0604020202020204" pitchFamily="34" charset="0"/>
              </a:rPr>
              <a:t>, A. </a:t>
            </a:r>
            <a:r>
              <a:rPr lang="en-US" altLang="zh-CN" sz="900" kern="100" dirty="0" err="1">
                <a:effectLst/>
                <a:ea typeface="宋体" panose="02010600030101010101" pitchFamily="2" charset="-122"/>
                <a:cs typeface="Arial" panose="020B0604020202020204" pitchFamily="34" charset="0"/>
              </a:rPr>
              <a:t>Margun</a:t>
            </a:r>
            <a:r>
              <a:rPr lang="en-US" altLang="zh-CN" sz="900" kern="100" dirty="0">
                <a:effectLst/>
                <a:ea typeface="宋体" panose="02010600030101010101" pitchFamily="2" charset="-122"/>
                <a:cs typeface="Arial" panose="020B0604020202020204" pitchFamily="34" charset="0"/>
              </a:rPr>
              <a:t> and A. </a:t>
            </a:r>
            <a:r>
              <a:rPr lang="en-US" altLang="zh-CN" sz="900" kern="100" dirty="0" err="1">
                <a:effectLst/>
                <a:ea typeface="宋体" panose="02010600030101010101" pitchFamily="2" charset="-122"/>
                <a:cs typeface="Arial" panose="020B0604020202020204" pitchFamily="34" charset="0"/>
              </a:rPr>
              <a:t>Kremlev</a:t>
            </a:r>
            <a:r>
              <a:rPr lang="en-US" altLang="zh-CN" sz="900" kern="100" dirty="0">
                <a:effectLst/>
                <a:ea typeface="宋体" panose="02010600030101010101" pitchFamily="2" charset="-122"/>
                <a:cs typeface="Arial" panose="020B0604020202020204" pitchFamily="34" charset="0"/>
              </a:rPr>
              <a:t>, "Real-Time Classification for Robotics and HMI", 18th International Conference on Methods &amp; Models in Automation &amp; Robotics (MMAR), 2013.</a:t>
            </a:r>
          </a:p>
          <a:p>
            <a:pPr>
              <a:spcBef>
                <a:spcPts val="0"/>
              </a:spcBef>
            </a:pPr>
            <a:r>
              <a:rPr lang="en-US" altLang="zh-CN" sz="900" kern="100" dirty="0">
                <a:effectLst/>
                <a:ea typeface="宋体" panose="02010600030101010101" pitchFamily="2" charset="-122"/>
                <a:cs typeface="Arial" panose="020B0604020202020204" pitchFamily="34" charset="0"/>
              </a:rPr>
              <a:t>[15]J. Bolin, J. Hoffman, C. Crawford, S. Beckmann and W. Macke, "Gesture-Based Control of Autonomous UAVs (Extended Abstract)", Proc. of the 16th International Conference on Autonomous Agents and Multiagent Systems (AAMAS 2017), pp. 1484-1486, 2017.</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2"/>
          <p:cNvSpPr txBox="1"/>
          <p:nvPr/>
        </p:nvSpPr>
        <p:spPr>
          <a:xfrm>
            <a:off x="2533427" y="0"/>
            <a:ext cx="6549955" cy="830997"/>
          </a:xfrm>
          <a:prstGeom prst="rect">
            <a:avLst/>
          </a:prstGeom>
          <a:noFill/>
          <a:ln w="9525">
            <a:noFill/>
          </a:ln>
        </p:spPr>
        <p:txBody>
          <a:bodyPr wrap="square">
            <a:spAutoFit/>
          </a:bodyPr>
          <a:lstStyle/>
          <a:p>
            <a:pPr eaLnBrk="1" fontAlgn="auto" hangingPunct="1">
              <a:spcBef>
                <a:spcPts val="0"/>
              </a:spcBef>
              <a:spcAft>
                <a:spcPts val="0"/>
              </a:spcAft>
              <a:defRPr/>
            </a:pPr>
            <a:r>
              <a:rPr lang="en-US" altLang="zh-CN" sz="4800" dirty="0">
                <a:solidFill>
                  <a:schemeClr val="tx1">
                    <a:lumMod val="85000"/>
                    <a:lumOff val="15000"/>
                  </a:schemeClr>
                </a:solidFill>
                <a:ea typeface="+mn-ea"/>
                <a:cs typeface="Arial" panose="020B0604020202020204" pitchFamily="34" charset="0"/>
                <a:sym typeface="+mn-lt"/>
              </a:rPr>
              <a:t>Reference List</a:t>
            </a:r>
          </a:p>
        </p:txBody>
      </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3" name="文本框 2"/>
          <p:cNvSpPr txBox="1"/>
          <p:nvPr/>
        </p:nvSpPr>
        <p:spPr>
          <a:xfrm>
            <a:off x="278674" y="818606"/>
            <a:ext cx="8865326" cy="4347344"/>
          </a:xfrm>
          <a:prstGeom prst="rect">
            <a:avLst/>
          </a:prstGeom>
          <a:noFill/>
        </p:spPr>
        <p:txBody>
          <a:bodyPr wrap="square" rtlCol="0">
            <a:spAutoFit/>
          </a:bodyPr>
          <a:lstStyle/>
          <a:p>
            <a:pPr algn="just">
              <a:spcBef>
                <a:spcPts val="0"/>
              </a:spcBef>
            </a:pPr>
            <a:r>
              <a:rPr lang="en-US" altLang="zh-CN" sz="800" kern="100" dirty="0">
                <a:effectLst/>
                <a:ea typeface="宋体" panose="02010600030101010101" pitchFamily="2" charset="-122"/>
                <a:cs typeface="Arial" panose="020B0604020202020204" pitchFamily="34" charset="0"/>
              </a:rPr>
              <a:t>[16]M. T. Wolf, C. Assad, M. T. </a:t>
            </a:r>
            <a:r>
              <a:rPr lang="en-US" altLang="zh-CN" sz="800" kern="100" dirty="0" err="1">
                <a:effectLst/>
                <a:ea typeface="宋体" panose="02010600030101010101" pitchFamily="2" charset="-122"/>
                <a:cs typeface="Arial" panose="020B0604020202020204" pitchFamily="34" charset="0"/>
              </a:rPr>
              <a:t>Vernacchia</a:t>
            </a:r>
            <a:r>
              <a:rPr lang="en-US" altLang="zh-CN" sz="800" kern="100" dirty="0">
                <a:effectLst/>
                <a:ea typeface="宋体" panose="02010600030101010101" pitchFamily="2" charset="-122"/>
                <a:cs typeface="Arial" panose="020B0604020202020204" pitchFamily="34" charset="0"/>
              </a:rPr>
              <a:t>, J. Fromm and H. L. </a:t>
            </a:r>
            <a:r>
              <a:rPr lang="en-US" altLang="zh-CN" sz="800" kern="100" dirty="0" err="1">
                <a:effectLst/>
                <a:ea typeface="宋体" panose="02010600030101010101" pitchFamily="2" charset="-122"/>
                <a:cs typeface="Arial" panose="020B0604020202020204" pitchFamily="34" charset="0"/>
              </a:rPr>
              <a:t>Jethani</a:t>
            </a:r>
            <a:r>
              <a:rPr lang="en-US" altLang="zh-CN" sz="800" kern="100" dirty="0">
                <a:effectLst/>
                <a:ea typeface="宋体" panose="02010600030101010101" pitchFamily="2" charset="-122"/>
                <a:cs typeface="Arial" panose="020B0604020202020204" pitchFamily="34" charset="0"/>
              </a:rPr>
              <a:t>, "Gesture-based robot control with variable autonomy from the JPL </a:t>
            </a:r>
            <a:r>
              <a:rPr lang="en-US" altLang="zh-CN" sz="800" kern="100" dirty="0" err="1">
                <a:effectLst/>
                <a:ea typeface="宋体" panose="02010600030101010101" pitchFamily="2" charset="-122"/>
                <a:cs typeface="Arial" panose="020B0604020202020204" pitchFamily="34" charset="0"/>
              </a:rPr>
              <a:t>BioSleeve</a:t>
            </a:r>
            <a:r>
              <a:rPr lang="en-US" altLang="zh-CN" sz="800" kern="100" dirty="0">
                <a:effectLst/>
                <a:ea typeface="宋体" panose="02010600030101010101" pitchFamily="2" charset="-122"/>
                <a:cs typeface="Arial" panose="020B0604020202020204" pitchFamily="34" charset="0"/>
              </a:rPr>
              <a:t>", 2013 IEEE International Conference on Robotics and Automation, pp. 1160-1165, 2013.</a:t>
            </a:r>
            <a:endParaRPr lang="zh-CN" altLang="zh-CN" sz="800" kern="100" dirty="0">
              <a:effectLst/>
              <a:ea typeface="宋体" panose="02010600030101010101" pitchFamily="2" charset="-122"/>
              <a:cs typeface="Arial" panose="020B0604020202020204" pitchFamily="34" charset="0"/>
            </a:endParaRPr>
          </a:p>
          <a:p>
            <a:pPr algn="just">
              <a:spcBef>
                <a:spcPts val="0"/>
              </a:spcBef>
            </a:pPr>
            <a:r>
              <a:rPr lang="en-US" altLang="zh-CN" sz="800" kern="100" dirty="0">
                <a:effectLst/>
                <a:ea typeface="宋体" panose="02010600030101010101" pitchFamily="2" charset="-122"/>
                <a:cs typeface="Arial" panose="020B0604020202020204" pitchFamily="34" charset="0"/>
              </a:rPr>
              <a:t>[17]S. Bitzer and P. V. D. </a:t>
            </a:r>
            <a:r>
              <a:rPr lang="en-US" altLang="zh-CN" sz="800" kern="100" dirty="0" err="1">
                <a:effectLst/>
                <a:ea typeface="宋体" panose="02010600030101010101" pitchFamily="2" charset="-122"/>
                <a:cs typeface="Arial" panose="020B0604020202020204" pitchFamily="34" charset="0"/>
              </a:rPr>
              <a:t>Smagt</a:t>
            </a:r>
            <a:r>
              <a:rPr lang="en-US" altLang="zh-CN" sz="800" kern="100" dirty="0">
                <a:effectLst/>
                <a:ea typeface="宋体" panose="02010600030101010101" pitchFamily="2" charset="-122"/>
                <a:cs typeface="Arial" panose="020B0604020202020204" pitchFamily="34" charset="0"/>
              </a:rPr>
              <a:t>, "Learning EMG control of a robotic hand: Towards Active Prostheses", IEEE International Conference on Robotics and Automation Orlando, 2016.</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[18] </a:t>
            </a:r>
            <a:r>
              <a:rPr lang="en-US" altLang="zh-CN" sz="800" kern="100" dirty="0">
                <a:solidFill>
                  <a:srgbClr val="000000"/>
                </a:solidFill>
                <a:effectLst/>
                <a:ea typeface="宋体" panose="02010600030101010101" pitchFamily="2" charset="-122"/>
                <a:cs typeface="Arial" panose="020B0604020202020204" pitchFamily="34" charset="0"/>
              </a:rPr>
              <a:t>Hafid, </a:t>
            </a:r>
            <a:r>
              <a:rPr lang="en-US" altLang="zh-CN" sz="800" kern="100" dirty="0" err="1">
                <a:solidFill>
                  <a:srgbClr val="000000"/>
                </a:solidFill>
                <a:effectLst/>
                <a:ea typeface="宋体" panose="02010600030101010101" pitchFamily="2" charset="-122"/>
                <a:cs typeface="Arial" panose="020B0604020202020204" pitchFamily="34" charset="0"/>
              </a:rPr>
              <a:t>Abdelakram</a:t>
            </a:r>
            <a:r>
              <a:rPr lang="en-US" altLang="zh-CN" sz="800" kern="100" dirty="0">
                <a:solidFill>
                  <a:srgbClr val="000000"/>
                </a:solidFill>
                <a:effectLst/>
                <a:ea typeface="宋体" panose="02010600030101010101" pitchFamily="2" charset="-122"/>
                <a:cs typeface="Arial" panose="020B0604020202020204" pitchFamily="34" charset="0"/>
              </a:rPr>
              <a:t>, et al. "EMG &amp; EIMG measurement for Arm &amp; Hand motions using custom made instrumentation based on Raspberry PI." </a:t>
            </a:r>
            <a:r>
              <a:rPr lang="en-US" altLang="zh-CN" sz="800" i="1" kern="100" dirty="0">
                <a:solidFill>
                  <a:srgbClr val="000000"/>
                </a:solidFill>
                <a:effectLst/>
                <a:ea typeface="宋体" panose="02010600030101010101" pitchFamily="2" charset="-122"/>
                <a:cs typeface="Arial" panose="020B0604020202020204" pitchFamily="34" charset="0"/>
              </a:rPr>
              <a:t>2020 2nd International Workshop on Human-Centric Smart Environments for Health and Well-being (IHSH)</a:t>
            </a:r>
            <a:r>
              <a:rPr lang="en-US" altLang="zh-CN" sz="800" kern="100" dirty="0">
                <a:solidFill>
                  <a:srgbClr val="000000"/>
                </a:solidFill>
                <a:effectLst/>
                <a:ea typeface="宋体" panose="02010600030101010101" pitchFamily="2" charset="-122"/>
                <a:cs typeface="Arial" panose="020B0604020202020204" pitchFamily="34" charset="0"/>
              </a:rPr>
              <a:t>. IEEE, 2021.</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solidFill>
                  <a:srgbClr val="000000"/>
                </a:solidFill>
                <a:effectLst/>
                <a:ea typeface="宋体" panose="02010600030101010101" pitchFamily="2" charset="-122"/>
                <a:cs typeface="Arial" panose="020B0604020202020204" pitchFamily="34" charset="0"/>
              </a:rPr>
              <a:t>[19]Khan, </a:t>
            </a:r>
            <a:r>
              <a:rPr lang="en-US" altLang="zh-CN" sz="800" kern="100" dirty="0" err="1">
                <a:solidFill>
                  <a:srgbClr val="000000"/>
                </a:solidFill>
                <a:effectLst/>
                <a:ea typeface="宋体" panose="02010600030101010101" pitchFamily="2" charset="-122"/>
                <a:cs typeface="Arial" panose="020B0604020202020204" pitchFamily="34" charset="0"/>
              </a:rPr>
              <a:t>Sagheer</a:t>
            </a:r>
            <a:r>
              <a:rPr lang="en-US" altLang="zh-CN" sz="800" kern="100" dirty="0">
                <a:solidFill>
                  <a:srgbClr val="000000"/>
                </a:solidFill>
                <a:effectLst/>
                <a:ea typeface="宋体" panose="02010600030101010101" pitchFamily="2" charset="-122"/>
                <a:cs typeface="Arial" panose="020B0604020202020204" pitchFamily="34" charset="0"/>
              </a:rPr>
              <a:t>, Kiran Khurshid, and Muhammad </a:t>
            </a:r>
            <a:r>
              <a:rPr lang="en-US" altLang="zh-CN" sz="800" kern="100" dirty="0" err="1">
                <a:solidFill>
                  <a:srgbClr val="000000"/>
                </a:solidFill>
                <a:effectLst/>
                <a:ea typeface="宋体" panose="02010600030101010101" pitchFamily="2" charset="-122"/>
                <a:cs typeface="Arial" panose="020B0604020202020204" pitchFamily="34" charset="0"/>
              </a:rPr>
              <a:t>Zceshan</a:t>
            </a:r>
            <a:r>
              <a:rPr lang="en-US" altLang="zh-CN" sz="800" kern="100" dirty="0">
                <a:solidFill>
                  <a:srgbClr val="000000"/>
                </a:solidFill>
                <a:effectLst/>
                <a:ea typeface="宋体" panose="02010600030101010101" pitchFamily="2" charset="-122"/>
                <a:cs typeface="Arial" panose="020B0604020202020204" pitchFamily="34" charset="0"/>
              </a:rPr>
              <a:t>. "</a:t>
            </a:r>
            <a:r>
              <a:rPr lang="en-US" altLang="zh-CN" sz="800" kern="100" dirty="0" err="1">
                <a:solidFill>
                  <a:srgbClr val="000000"/>
                </a:solidFill>
                <a:effectLst/>
                <a:ea typeface="宋体" panose="02010600030101010101" pitchFamily="2" charset="-122"/>
                <a:cs typeface="Arial" panose="020B0604020202020204" pitchFamily="34" charset="0"/>
              </a:rPr>
              <a:t>Emg</a:t>
            </a:r>
            <a:r>
              <a:rPr lang="en-US" altLang="zh-CN" sz="800" kern="100" dirty="0">
                <a:solidFill>
                  <a:srgbClr val="000000"/>
                </a:solidFill>
                <a:effectLst/>
                <a:ea typeface="宋体" panose="02010600030101010101" pitchFamily="2" charset="-122"/>
                <a:cs typeface="Arial" panose="020B0604020202020204" pitchFamily="34" charset="0"/>
              </a:rPr>
              <a:t> data acquisition and flight control of quadcopter on different </a:t>
            </a:r>
            <a:r>
              <a:rPr lang="en-US" altLang="zh-CN" sz="800" kern="100" dirty="0" err="1">
                <a:solidFill>
                  <a:srgbClr val="000000"/>
                </a:solidFill>
                <a:effectLst/>
                <a:ea typeface="宋体" panose="02010600030101010101" pitchFamily="2" charset="-122"/>
                <a:cs typeface="Arial" panose="020B0604020202020204" pitchFamily="34" charset="0"/>
              </a:rPr>
              <a:t>emg</a:t>
            </a:r>
            <a:r>
              <a:rPr lang="en-US" altLang="zh-CN" sz="800" kern="100" dirty="0">
                <a:solidFill>
                  <a:srgbClr val="000000"/>
                </a:solidFill>
                <a:effectLst/>
                <a:ea typeface="宋体" panose="02010600030101010101" pitchFamily="2" charset="-122"/>
                <a:cs typeface="Arial" panose="020B0604020202020204" pitchFamily="34" charset="0"/>
              </a:rPr>
              <a:t> signals." </a:t>
            </a:r>
            <a:r>
              <a:rPr lang="en-US" altLang="zh-CN" sz="800" i="1" kern="100" dirty="0">
                <a:solidFill>
                  <a:srgbClr val="000000"/>
                </a:solidFill>
                <a:effectLst/>
                <a:ea typeface="宋体" panose="02010600030101010101" pitchFamily="2" charset="-122"/>
                <a:cs typeface="Arial" panose="020B0604020202020204" pitchFamily="34" charset="0"/>
              </a:rPr>
              <a:t>2019 14th Iberian Conference on Information Systems and Technologies (CISTI)</a:t>
            </a:r>
            <a:r>
              <a:rPr lang="en-US" altLang="zh-CN" sz="800" kern="100" dirty="0">
                <a:solidFill>
                  <a:srgbClr val="000000"/>
                </a:solidFill>
                <a:effectLst/>
                <a:ea typeface="宋体" panose="02010600030101010101" pitchFamily="2" charset="-122"/>
                <a:cs typeface="Arial" panose="020B0604020202020204" pitchFamily="34" charset="0"/>
              </a:rPr>
              <a:t>. IEEE, 2019.</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solidFill>
                  <a:srgbClr val="000000"/>
                </a:solidFill>
                <a:effectLst/>
                <a:ea typeface="宋体" panose="02010600030101010101" pitchFamily="2" charset="-122"/>
                <a:cs typeface="Arial" panose="020B0604020202020204" pitchFamily="34" charset="0"/>
              </a:rPr>
              <a:t>[20]Mohammed, Noor, Zayed Ahmed, and </a:t>
            </a:r>
            <a:r>
              <a:rPr lang="en-US" altLang="zh-CN" sz="800" kern="100" dirty="0" err="1">
                <a:solidFill>
                  <a:srgbClr val="000000"/>
                </a:solidFill>
                <a:effectLst/>
                <a:ea typeface="宋体" panose="02010600030101010101" pitchFamily="2" charset="-122"/>
                <a:cs typeface="Arial" panose="020B0604020202020204" pitchFamily="34" charset="0"/>
              </a:rPr>
              <a:t>Raquib-ul</a:t>
            </a:r>
            <a:r>
              <a:rPr lang="en-US" altLang="zh-CN" sz="800" kern="100" dirty="0">
                <a:solidFill>
                  <a:srgbClr val="000000"/>
                </a:solidFill>
                <a:effectLst/>
                <a:ea typeface="宋体" panose="02010600030101010101" pitchFamily="2" charset="-122"/>
                <a:cs typeface="Arial" panose="020B0604020202020204" pitchFamily="34" charset="0"/>
              </a:rPr>
              <a:t> Alam. "Design and development of low-cost EMG amplifier for assistive technology." </a:t>
            </a:r>
            <a:r>
              <a:rPr lang="en-US" altLang="zh-CN" sz="800" i="1" kern="100" dirty="0">
                <a:solidFill>
                  <a:srgbClr val="000000"/>
                </a:solidFill>
                <a:effectLst/>
                <a:ea typeface="宋体" panose="02010600030101010101" pitchFamily="2" charset="-122"/>
                <a:cs typeface="Arial" panose="020B0604020202020204" pitchFamily="34" charset="0"/>
              </a:rPr>
              <a:t>2017 IEEE International Conference on Power, Control, Signals and Instrumentation Engineering (ICPCSI)</a:t>
            </a:r>
            <a:r>
              <a:rPr lang="en-US" altLang="zh-CN" sz="800" kern="100" dirty="0">
                <a:solidFill>
                  <a:srgbClr val="000000"/>
                </a:solidFill>
                <a:effectLst/>
                <a:ea typeface="宋体" panose="02010600030101010101" pitchFamily="2" charset="-122"/>
                <a:cs typeface="Arial" panose="020B0604020202020204" pitchFamily="34" charset="0"/>
              </a:rPr>
              <a:t>. IEEE, 2017.</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solidFill>
                  <a:srgbClr val="000000"/>
                </a:solidFill>
                <a:effectLst/>
                <a:ea typeface="宋体" panose="02010600030101010101" pitchFamily="2" charset="-122"/>
                <a:cs typeface="Arial" panose="020B0604020202020204" pitchFamily="34" charset="0"/>
              </a:rPr>
              <a:t>[21]</a:t>
            </a:r>
            <a:r>
              <a:rPr lang="en-US" altLang="zh-CN" sz="800" kern="100" dirty="0" err="1">
                <a:solidFill>
                  <a:srgbClr val="000000"/>
                </a:solidFill>
                <a:effectLst/>
                <a:ea typeface="宋体" panose="02010600030101010101" pitchFamily="2" charset="-122"/>
                <a:cs typeface="Arial" panose="020B0604020202020204" pitchFamily="34" charset="0"/>
              </a:rPr>
              <a:t>Hiraiwa</a:t>
            </a:r>
            <a:r>
              <a:rPr lang="en-US" altLang="zh-CN" sz="800" kern="100" dirty="0">
                <a:solidFill>
                  <a:srgbClr val="000000"/>
                </a:solidFill>
                <a:effectLst/>
                <a:ea typeface="宋体" panose="02010600030101010101" pitchFamily="2" charset="-122"/>
                <a:cs typeface="Arial" panose="020B0604020202020204" pitchFamily="34" charset="0"/>
              </a:rPr>
              <a:t>, Akira, </a:t>
            </a:r>
            <a:r>
              <a:rPr lang="en-US" altLang="zh-CN" sz="800" kern="100" dirty="0" err="1">
                <a:solidFill>
                  <a:srgbClr val="000000"/>
                </a:solidFill>
                <a:effectLst/>
                <a:ea typeface="宋体" panose="02010600030101010101" pitchFamily="2" charset="-122"/>
                <a:cs typeface="Arial" panose="020B0604020202020204" pitchFamily="34" charset="0"/>
              </a:rPr>
              <a:t>Katsunori</a:t>
            </a:r>
            <a:r>
              <a:rPr lang="en-US" altLang="zh-CN" sz="800" kern="100" dirty="0">
                <a:solidFill>
                  <a:srgbClr val="000000"/>
                </a:solidFill>
                <a:effectLst/>
                <a:ea typeface="宋体" panose="02010600030101010101" pitchFamily="2" charset="-122"/>
                <a:cs typeface="Arial" panose="020B0604020202020204" pitchFamily="34" charset="0"/>
              </a:rPr>
              <a:t> </a:t>
            </a:r>
            <a:r>
              <a:rPr lang="en-US" altLang="zh-CN" sz="800" kern="100" dirty="0" err="1">
                <a:solidFill>
                  <a:srgbClr val="000000"/>
                </a:solidFill>
                <a:effectLst/>
                <a:ea typeface="宋体" panose="02010600030101010101" pitchFamily="2" charset="-122"/>
                <a:cs typeface="Arial" panose="020B0604020202020204" pitchFamily="34" charset="0"/>
              </a:rPr>
              <a:t>Shimohara</a:t>
            </a:r>
            <a:r>
              <a:rPr lang="en-US" altLang="zh-CN" sz="800" kern="100" dirty="0">
                <a:solidFill>
                  <a:srgbClr val="000000"/>
                </a:solidFill>
                <a:effectLst/>
                <a:ea typeface="宋体" panose="02010600030101010101" pitchFamily="2" charset="-122"/>
                <a:cs typeface="Arial" panose="020B0604020202020204" pitchFamily="34" charset="0"/>
              </a:rPr>
              <a:t>, and Yukio Tokunaga. "EMG pattern analysis and classification by neural network." </a:t>
            </a:r>
            <a:r>
              <a:rPr lang="en-US" altLang="zh-CN" sz="800" i="1" kern="100" dirty="0">
                <a:solidFill>
                  <a:srgbClr val="000000"/>
                </a:solidFill>
                <a:effectLst/>
                <a:ea typeface="宋体" panose="02010600030101010101" pitchFamily="2" charset="-122"/>
                <a:cs typeface="Arial" panose="020B0604020202020204" pitchFamily="34" charset="0"/>
              </a:rPr>
              <a:t>Conference proceedings., IEEE international conference on systems, man and cybernetics</a:t>
            </a:r>
            <a:r>
              <a:rPr lang="en-US" altLang="zh-CN" sz="800" kern="100" dirty="0">
                <a:solidFill>
                  <a:srgbClr val="000000"/>
                </a:solidFill>
                <a:effectLst/>
                <a:ea typeface="宋体" panose="02010600030101010101" pitchFamily="2" charset="-122"/>
                <a:cs typeface="Arial" panose="020B0604020202020204" pitchFamily="34" charset="0"/>
              </a:rPr>
              <a:t>. IEEE, 1989.</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solidFill>
                  <a:srgbClr val="000000"/>
                </a:solidFill>
                <a:effectLst/>
                <a:ea typeface="宋体" panose="02010600030101010101" pitchFamily="2" charset="-122"/>
                <a:cs typeface="Arial" panose="020B0604020202020204" pitchFamily="34" charset="0"/>
              </a:rPr>
              <a:t>[22]Hafid, </a:t>
            </a:r>
            <a:r>
              <a:rPr lang="en-US" altLang="zh-CN" sz="800" kern="100" dirty="0" err="1">
                <a:solidFill>
                  <a:srgbClr val="000000"/>
                </a:solidFill>
                <a:effectLst/>
                <a:ea typeface="宋体" panose="02010600030101010101" pitchFamily="2" charset="-122"/>
                <a:cs typeface="Arial" panose="020B0604020202020204" pitchFamily="34" charset="0"/>
              </a:rPr>
              <a:t>Abdelakram</a:t>
            </a:r>
            <a:r>
              <a:rPr lang="en-US" altLang="zh-CN" sz="800" kern="100" dirty="0">
                <a:solidFill>
                  <a:srgbClr val="000000"/>
                </a:solidFill>
                <a:effectLst/>
                <a:ea typeface="宋体" panose="02010600030101010101" pitchFamily="2" charset="-122"/>
                <a:cs typeface="Arial" panose="020B0604020202020204" pitchFamily="34" charset="0"/>
              </a:rPr>
              <a:t>, et al. "EMG &amp; EIMG measurement for Arm &amp; Hand motions using custom made instrumentation based on Raspberry PI." </a:t>
            </a:r>
            <a:r>
              <a:rPr lang="en-US" altLang="zh-CN" sz="800" i="1" kern="100" dirty="0">
                <a:solidFill>
                  <a:srgbClr val="000000"/>
                </a:solidFill>
                <a:effectLst/>
                <a:ea typeface="宋体" panose="02010600030101010101" pitchFamily="2" charset="-122"/>
                <a:cs typeface="Arial" panose="020B0604020202020204" pitchFamily="34" charset="0"/>
              </a:rPr>
              <a:t>2020 2nd International Workshop on Human-Centric Smart Environments for Health and Well-being (IHSH)</a:t>
            </a:r>
            <a:r>
              <a:rPr lang="en-US" altLang="zh-CN" sz="800" kern="100" dirty="0">
                <a:solidFill>
                  <a:srgbClr val="000000"/>
                </a:solidFill>
                <a:effectLst/>
                <a:ea typeface="宋体" panose="02010600030101010101" pitchFamily="2" charset="-122"/>
                <a:cs typeface="Arial" panose="020B0604020202020204" pitchFamily="34" charset="0"/>
              </a:rPr>
              <a:t>. IEEE, 2021.</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[23]</a:t>
            </a:r>
            <a:r>
              <a:rPr lang="en-US" altLang="zh-CN" sz="800" kern="100" dirty="0">
                <a:solidFill>
                  <a:srgbClr val="000000"/>
                </a:solidFill>
                <a:effectLst/>
                <a:ea typeface="宋体" panose="02010600030101010101" pitchFamily="2" charset="-122"/>
                <a:cs typeface="Arial" panose="020B0604020202020204" pitchFamily="34" charset="0"/>
              </a:rPr>
              <a:t>Fontanilla, José A., Jesús D. </a:t>
            </a:r>
            <a:r>
              <a:rPr lang="en-US" altLang="zh-CN" sz="800" kern="100" dirty="0" err="1">
                <a:solidFill>
                  <a:srgbClr val="000000"/>
                </a:solidFill>
                <a:effectLst/>
                <a:ea typeface="宋体" panose="02010600030101010101" pitchFamily="2" charset="-122"/>
                <a:cs typeface="Arial" panose="020B0604020202020204" pitchFamily="34" charset="0"/>
              </a:rPr>
              <a:t>Urbano</a:t>
            </a:r>
            <a:r>
              <a:rPr lang="en-US" altLang="zh-CN" sz="800" kern="100" dirty="0">
                <a:solidFill>
                  <a:srgbClr val="000000"/>
                </a:solidFill>
                <a:effectLst/>
                <a:ea typeface="宋体" panose="02010600030101010101" pitchFamily="2" charset="-122"/>
                <a:cs typeface="Arial" panose="020B0604020202020204" pitchFamily="34" charset="0"/>
              </a:rPr>
              <a:t>, and A. </a:t>
            </a:r>
            <a:r>
              <a:rPr lang="en-US" altLang="zh-CN" sz="800" kern="100" dirty="0" err="1">
                <a:solidFill>
                  <a:srgbClr val="000000"/>
                </a:solidFill>
                <a:effectLst/>
                <a:ea typeface="宋体" panose="02010600030101010101" pitchFamily="2" charset="-122"/>
                <a:cs typeface="Arial" panose="020B0604020202020204" pitchFamily="34" charset="0"/>
              </a:rPr>
              <a:t>Luque</a:t>
            </a:r>
            <a:r>
              <a:rPr lang="en-US" altLang="zh-CN" sz="800" kern="100" dirty="0">
                <a:solidFill>
                  <a:srgbClr val="000000"/>
                </a:solidFill>
                <a:effectLst/>
                <a:ea typeface="宋体" panose="02010600030101010101" pitchFamily="2" charset="-122"/>
                <a:cs typeface="Arial" panose="020B0604020202020204" pitchFamily="34" charset="0"/>
              </a:rPr>
              <a:t>. "Low-cost voltage amplifier for biological signal acquisition through generic micro-electrode array." </a:t>
            </a:r>
            <a:r>
              <a:rPr lang="en-US" altLang="zh-CN" sz="800" i="1" kern="100" dirty="0">
                <a:solidFill>
                  <a:srgbClr val="000000"/>
                </a:solidFill>
                <a:effectLst/>
                <a:ea typeface="宋体" panose="02010600030101010101" pitchFamily="2" charset="-122"/>
                <a:cs typeface="Arial" panose="020B0604020202020204" pitchFamily="34" charset="0"/>
              </a:rPr>
              <a:t>2021 13th Spanish Conference on Electron Devices (CDE)</a:t>
            </a:r>
            <a:r>
              <a:rPr lang="en-US" altLang="zh-CN" sz="800" kern="100" dirty="0">
                <a:solidFill>
                  <a:srgbClr val="000000"/>
                </a:solidFill>
                <a:effectLst/>
                <a:ea typeface="宋体" panose="02010600030101010101" pitchFamily="2" charset="-122"/>
                <a:cs typeface="Arial" panose="020B0604020202020204" pitchFamily="34" charset="0"/>
              </a:rPr>
              <a:t>. IEEE, 2021.</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solidFill>
                  <a:srgbClr val="000000"/>
                </a:solidFill>
                <a:effectLst/>
                <a:ea typeface="宋体" panose="02010600030101010101" pitchFamily="2" charset="-122"/>
                <a:cs typeface="Arial" panose="020B0604020202020204" pitchFamily="34" charset="0"/>
              </a:rPr>
              <a:t>[24]</a:t>
            </a:r>
            <a:r>
              <a:rPr lang="en-US" altLang="zh-CN" sz="800" kern="100" dirty="0" err="1">
                <a:solidFill>
                  <a:srgbClr val="000000"/>
                </a:solidFill>
                <a:effectLst/>
                <a:ea typeface="宋体" panose="02010600030101010101" pitchFamily="2" charset="-122"/>
                <a:cs typeface="Arial" panose="020B0604020202020204" pitchFamily="34" charset="0"/>
              </a:rPr>
              <a:t>Sadikoglu</a:t>
            </a:r>
            <a:r>
              <a:rPr lang="en-US" altLang="zh-CN" sz="800" kern="100" dirty="0">
                <a:solidFill>
                  <a:srgbClr val="000000"/>
                </a:solidFill>
                <a:effectLst/>
                <a:ea typeface="宋体" panose="02010600030101010101" pitchFamily="2" charset="-122"/>
                <a:cs typeface="Arial" panose="020B0604020202020204" pitchFamily="34" charset="0"/>
              </a:rPr>
              <a:t>, </a:t>
            </a:r>
            <a:r>
              <a:rPr lang="en-US" altLang="zh-CN" sz="800" kern="100" dirty="0" err="1">
                <a:solidFill>
                  <a:srgbClr val="000000"/>
                </a:solidFill>
                <a:effectLst/>
                <a:ea typeface="宋体" panose="02010600030101010101" pitchFamily="2" charset="-122"/>
                <a:cs typeface="Arial" panose="020B0604020202020204" pitchFamily="34" charset="0"/>
              </a:rPr>
              <a:t>Fahreddin</a:t>
            </a:r>
            <a:r>
              <a:rPr lang="en-US" altLang="zh-CN" sz="800" kern="100" dirty="0">
                <a:solidFill>
                  <a:srgbClr val="000000"/>
                </a:solidFill>
                <a:effectLst/>
                <a:ea typeface="宋体" panose="02010600030101010101" pitchFamily="2" charset="-122"/>
                <a:cs typeface="Arial" panose="020B0604020202020204" pitchFamily="34" charset="0"/>
              </a:rPr>
              <a:t>, </a:t>
            </a:r>
            <a:r>
              <a:rPr lang="en-US" altLang="zh-CN" sz="800" kern="100" dirty="0" err="1">
                <a:solidFill>
                  <a:srgbClr val="000000"/>
                </a:solidFill>
                <a:effectLst/>
                <a:ea typeface="宋体" panose="02010600030101010101" pitchFamily="2" charset="-122"/>
                <a:cs typeface="Arial" panose="020B0604020202020204" pitchFamily="34" charset="0"/>
              </a:rPr>
              <a:t>Cemal</a:t>
            </a:r>
            <a:r>
              <a:rPr lang="en-US" altLang="zh-CN" sz="800" kern="100" dirty="0">
                <a:solidFill>
                  <a:srgbClr val="000000"/>
                </a:solidFill>
                <a:effectLst/>
                <a:ea typeface="宋体" panose="02010600030101010101" pitchFamily="2" charset="-122"/>
                <a:cs typeface="Arial" panose="020B0604020202020204" pitchFamily="34" charset="0"/>
              </a:rPr>
              <a:t> </a:t>
            </a:r>
            <a:r>
              <a:rPr lang="en-US" altLang="zh-CN" sz="800" kern="100" dirty="0" err="1">
                <a:solidFill>
                  <a:srgbClr val="000000"/>
                </a:solidFill>
                <a:effectLst/>
                <a:ea typeface="宋体" panose="02010600030101010101" pitchFamily="2" charset="-122"/>
                <a:cs typeface="Arial" panose="020B0604020202020204" pitchFamily="34" charset="0"/>
              </a:rPr>
              <a:t>Kavalcioglu</a:t>
            </a:r>
            <a:r>
              <a:rPr lang="en-US" altLang="zh-CN" sz="800" kern="100" dirty="0">
                <a:solidFill>
                  <a:srgbClr val="000000"/>
                </a:solidFill>
                <a:effectLst/>
                <a:ea typeface="宋体" panose="02010600030101010101" pitchFamily="2" charset="-122"/>
                <a:cs typeface="Arial" panose="020B0604020202020204" pitchFamily="34" charset="0"/>
              </a:rPr>
              <a:t>, and Berk </a:t>
            </a:r>
            <a:r>
              <a:rPr lang="en-US" altLang="zh-CN" sz="800" kern="100" dirty="0" err="1">
                <a:solidFill>
                  <a:srgbClr val="000000"/>
                </a:solidFill>
                <a:effectLst/>
                <a:ea typeface="宋体" panose="02010600030101010101" pitchFamily="2" charset="-122"/>
                <a:cs typeface="Arial" panose="020B0604020202020204" pitchFamily="34" charset="0"/>
              </a:rPr>
              <a:t>Dagman</a:t>
            </a:r>
            <a:r>
              <a:rPr lang="en-US" altLang="zh-CN" sz="800" kern="100" dirty="0">
                <a:solidFill>
                  <a:srgbClr val="000000"/>
                </a:solidFill>
                <a:effectLst/>
                <a:ea typeface="宋体" panose="02010600030101010101" pitchFamily="2" charset="-122"/>
                <a:cs typeface="Arial" panose="020B0604020202020204" pitchFamily="34" charset="0"/>
              </a:rPr>
              <a:t>. "Electromyogram (EMG) signal detection, classification of EMG signals and diagnosis of neuropathy muscle disease." </a:t>
            </a:r>
            <a:r>
              <a:rPr lang="en-US" altLang="zh-CN" sz="800" i="1" kern="100" dirty="0">
                <a:solidFill>
                  <a:srgbClr val="000000"/>
                </a:solidFill>
                <a:effectLst/>
                <a:ea typeface="宋体" panose="02010600030101010101" pitchFamily="2" charset="-122"/>
                <a:cs typeface="Arial" panose="020B0604020202020204" pitchFamily="34" charset="0"/>
              </a:rPr>
              <a:t>Procedia computer science</a:t>
            </a:r>
            <a:r>
              <a:rPr lang="en-US" altLang="zh-CN" sz="800" kern="100" dirty="0">
                <a:solidFill>
                  <a:srgbClr val="000000"/>
                </a:solidFill>
                <a:effectLst/>
                <a:ea typeface="宋体" panose="02010600030101010101" pitchFamily="2" charset="-122"/>
                <a:cs typeface="Arial" panose="020B0604020202020204" pitchFamily="34" charset="0"/>
              </a:rPr>
              <a:t> 120 (2017): 422-429.</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[z1] Abdullahi, H.S., </a:t>
            </a:r>
            <a:r>
              <a:rPr lang="en-US" altLang="zh-CN" sz="800" kern="100" dirty="0" err="1">
                <a:effectLst/>
                <a:ea typeface="宋体" panose="02010600030101010101" pitchFamily="2" charset="-122"/>
                <a:cs typeface="Arial" panose="020B0604020202020204" pitchFamily="34" charset="0"/>
              </a:rPr>
              <a:t>Mahieddine</a:t>
            </a:r>
            <a:r>
              <a:rPr lang="en-US" altLang="zh-CN" sz="800" kern="100" dirty="0">
                <a:effectLst/>
                <a:ea typeface="宋体" panose="02010600030101010101" pitchFamily="2" charset="-122"/>
                <a:cs typeface="Arial" panose="020B0604020202020204" pitchFamily="34" charset="0"/>
              </a:rPr>
              <a:t>, F. and Sheriff, R.E. (2015) ‘Technology impact on agricultural productivity: A review of precision agriculture using unmanned aerial vehicles’, Wireless and Satellite Systems, pp. 388–400. doi:10.1007/978-3-319-25479-1_29. </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[26]C. </a:t>
            </a:r>
            <a:r>
              <a:rPr lang="en-US" altLang="zh-CN" sz="800" kern="100" dirty="0" err="1">
                <a:effectLst/>
                <a:ea typeface="宋体" panose="02010600030101010101" pitchFamily="2" charset="-122"/>
                <a:cs typeface="Arial" panose="020B0604020202020204" pitchFamily="34" charset="0"/>
              </a:rPr>
              <a:t>Albornoz</a:t>
            </a:r>
            <a:r>
              <a:rPr lang="en-US" altLang="zh-CN" sz="800" kern="100" dirty="0">
                <a:effectLst/>
                <a:ea typeface="宋体" panose="02010600030101010101" pitchFamily="2" charset="-122"/>
                <a:cs typeface="Arial" panose="020B0604020202020204" pitchFamily="34" charset="0"/>
              </a:rPr>
              <a:t> and L. F. </a:t>
            </a:r>
            <a:r>
              <a:rPr lang="en-US" altLang="zh-CN" sz="800" kern="100" dirty="0" err="1">
                <a:effectLst/>
                <a:ea typeface="宋体" panose="02010600030101010101" pitchFamily="2" charset="-122"/>
                <a:cs typeface="Arial" panose="020B0604020202020204" pitchFamily="34" charset="0"/>
              </a:rPr>
              <a:t>Giraldo</a:t>
            </a:r>
            <a:r>
              <a:rPr lang="en-US" altLang="zh-CN" sz="800" kern="100" dirty="0">
                <a:effectLst/>
                <a:ea typeface="宋体" panose="02010600030101010101" pitchFamily="2" charset="-122"/>
                <a:cs typeface="Arial" panose="020B0604020202020204" pitchFamily="34" charset="0"/>
              </a:rPr>
              <a:t>, "Trajectory design for efficient crop irrigation with a UAV," 2017 IEEE 3rd Colombian Conference on Automatic Control (CCAC), Cartagena, Colombia, 2017, pp. 1-6, </a:t>
            </a:r>
            <a:r>
              <a:rPr lang="en-US" altLang="zh-CN" sz="800" kern="100" dirty="0" err="1">
                <a:effectLst/>
                <a:ea typeface="宋体" panose="02010600030101010101" pitchFamily="2" charset="-122"/>
                <a:cs typeface="Arial" panose="020B0604020202020204" pitchFamily="34" charset="0"/>
              </a:rPr>
              <a:t>doi</a:t>
            </a:r>
            <a:r>
              <a:rPr lang="en-US" altLang="zh-CN" sz="800" kern="100" dirty="0">
                <a:effectLst/>
                <a:ea typeface="宋体" panose="02010600030101010101" pitchFamily="2" charset="-122"/>
                <a:cs typeface="Arial" panose="020B0604020202020204" pitchFamily="34" charset="0"/>
              </a:rPr>
              <a:t>: 10.1109/CCAC.2017.8276401.</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[27]Nhamo L, Van Dijk R, </a:t>
            </a:r>
            <a:r>
              <a:rPr lang="en-US" altLang="zh-CN" sz="800" kern="100" dirty="0" err="1">
                <a:effectLst/>
                <a:ea typeface="宋体" panose="02010600030101010101" pitchFamily="2" charset="-122"/>
                <a:cs typeface="Arial" panose="020B0604020202020204" pitchFamily="34" charset="0"/>
              </a:rPr>
              <a:t>Magidi</a:t>
            </a:r>
            <a:r>
              <a:rPr lang="en-US" altLang="zh-CN" sz="800" kern="100" dirty="0">
                <a:effectLst/>
                <a:ea typeface="宋体" panose="02010600030101010101" pitchFamily="2" charset="-122"/>
                <a:cs typeface="Arial" panose="020B0604020202020204" pitchFamily="34" charset="0"/>
              </a:rPr>
              <a:t> J, </a:t>
            </a:r>
            <a:r>
              <a:rPr lang="en-US" altLang="zh-CN" sz="800" kern="100" dirty="0" err="1">
                <a:effectLst/>
                <a:ea typeface="宋体" panose="02010600030101010101" pitchFamily="2" charset="-122"/>
                <a:cs typeface="Arial" panose="020B0604020202020204" pitchFamily="34" charset="0"/>
              </a:rPr>
              <a:t>Wiberg</a:t>
            </a:r>
            <a:r>
              <a:rPr lang="en-US" altLang="zh-CN" sz="800" kern="100" dirty="0">
                <a:effectLst/>
                <a:ea typeface="宋体" panose="02010600030101010101" pitchFamily="2" charset="-122"/>
                <a:cs typeface="Arial" panose="020B0604020202020204" pitchFamily="34" charset="0"/>
              </a:rPr>
              <a:t> D, </a:t>
            </a:r>
            <a:r>
              <a:rPr lang="en-US" altLang="zh-CN" sz="800" kern="100" dirty="0" err="1">
                <a:effectLst/>
                <a:ea typeface="宋体" panose="02010600030101010101" pitchFamily="2" charset="-122"/>
                <a:cs typeface="Arial" panose="020B0604020202020204" pitchFamily="34" charset="0"/>
              </a:rPr>
              <a:t>Tshikolomo</a:t>
            </a:r>
            <a:r>
              <a:rPr lang="en-US" altLang="zh-CN" sz="800" kern="100" dirty="0">
                <a:effectLst/>
                <a:ea typeface="宋体" panose="02010600030101010101" pitchFamily="2" charset="-122"/>
                <a:cs typeface="Arial" panose="020B0604020202020204" pitchFamily="34" charset="0"/>
              </a:rPr>
              <a:t> K. Improving the Accuracy of Remotely Sensed Irrigated Areas Using Post-Classification Enhancement Through UAV Capability. Remote Sensing. 2018; 10(5):712. https://doi.org/10.3390/rs1005071</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[z4]Spyridon G. </a:t>
            </a:r>
            <a:r>
              <a:rPr lang="en-US" altLang="zh-CN" sz="800" kern="100" dirty="0" err="1">
                <a:effectLst/>
                <a:ea typeface="宋体" panose="02010600030101010101" pitchFamily="2" charset="-122"/>
                <a:cs typeface="Arial" panose="020B0604020202020204" pitchFamily="34" charset="0"/>
              </a:rPr>
              <a:t>Kontogiannis</a:t>
            </a:r>
            <a:r>
              <a:rPr lang="en-US" altLang="zh-CN" sz="800" kern="100" dirty="0">
                <a:effectLst/>
                <a:ea typeface="宋体" panose="02010600030101010101" pitchFamily="2" charset="-122"/>
                <a:cs typeface="Arial" panose="020B0604020202020204" pitchFamily="34" charset="0"/>
              </a:rPr>
              <a:t>, John A. </a:t>
            </a:r>
            <a:r>
              <a:rPr lang="en-US" altLang="zh-CN" sz="800" kern="100" dirty="0" err="1">
                <a:effectLst/>
                <a:ea typeface="宋体" panose="02010600030101010101" pitchFamily="2" charset="-122"/>
                <a:cs typeface="Arial" panose="020B0604020202020204" pitchFamily="34" charset="0"/>
              </a:rPr>
              <a:t>Ekaterinaris,Design</a:t>
            </a:r>
            <a:r>
              <a:rPr lang="en-US" altLang="zh-CN" sz="800" kern="100" dirty="0">
                <a:effectLst/>
                <a:ea typeface="宋体" panose="02010600030101010101" pitchFamily="2" charset="-122"/>
                <a:cs typeface="Arial" panose="020B0604020202020204" pitchFamily="34" charset="0"/>
              </a:rPr>
              <a:t>, performance evaluation and optimization of a </a:t>
            </a:r>
            <a:r>
              <a:rPr lang="en-US" altLang="zh-CN" sz="800" kern="100" dirty="0" err="1">
                <a:effectLst/>
                <a:ea typeface="宋体" panose="02010600030101010101" pitchFamily="2" charset="-122"/>
                <a:cs typeface="Arial" panose="020B0604020202020204" pitchFamily="34" charset="0"/>
              </a:rPr>
              <a:t>UAV,Aerospace</a:t>
            </a:r>
            <a:r>
              <a:rPr lang="en-US" altLang="zh-CN" sz="800" kern="100" dirty="0">
                <a:effectLst/>
                <a:ea typeface="宋体" panose="02010600030101010101" pitchFamily="2" charset="-122"/>
                <a:cs typeface="Arial" panose="020B0604020202020204" pitchFamily="34" charset="0"/>
              </a:rPr>
              <a:t> Science and </a:t>
            </a:r>
            <a:r>
              <a:rPr lang="en-US" altLang="zh-CN" sz="800" kern="100" dirty="0" err="1">
                <a:effectLst/>
                <a:ea typeface="宋体" panose="02010600030101010101" pitchFamily="2" charset="-122"/>
                <a:cs typeface="Arial" panose="020B0604020202020204" pitchFamily="34" charset="0"/>
              </a:rPr>
              <a:t>Technology,Volume</a:t>
            </a:r>
            <a:r>
              <a:rPr lang="en-US" altLang="zh-CN" sz="800" kern="100" dirty="0">
                <a:effectLst/>
                <a:ea typeface="宋体" panose="02010600030101010101" pitchFamily="2" charset="-122"/>
                <a:cs typeface="Arial" panose="020B0604020202020204" pitchFamily="34" charset="0"/>
              </a:rPr>
              <a:t> 29, Issue 1,2013,Pages 339-350,ISSN 1270-9638,</a:t>
            </a:r>
            <a:r>
              <a:rPr lang="en-US" altLang="zh-CN" sz="800" u="sng" kern="100" dirty="0">
                <a:solidFill>
                  <a:srgbClr val="0000FF"/>
                </a:solidFill>
                <a:effectLst/>
                <a:ea typeface="宋体" panose="02010600030101010101" pitchFamily="2" charset="-122"/>
                <a:cs typeface="Arial" panose="020B0604020202020204" pitchFamily="34" charset="0"/>
                <a:hlinkClick r:id="rId3"/>
              </a:rPr>
              <a:t>https://doi.org/10.1016/j.ast.2013.04.005.</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[29]</a:t>
            </a:r>
            <a:r>
              <a:rPr lang="en-US" altLang="zh-CN" sz="800" kern="100" dirty="0">
                <a:solidFill>
                  <a:srgbClr val="000000"/>
                </a:solidFill>
                <a:effectLst/>
                <a:ea typeface="BlinkMacSystemFont"/>
                <a:cs typeface="Arial" panose="020B0604020202020204" pitchFamily="34" charset="0"/>
              </a:rPr>
              <a:t>Anderson, B.D.O., Fidan, B., Yu, C., </a:t>
            </a:r>
            <a:r>
              <a:rPr lang="en-US" altLang="zh-CN" sz="800" kern="100" dirty="0" err="1">
                <a:solidFill>
                  <a:srgbClr val="000000"/>
                </a:solidFill>
                <a:effectLst/>
                <a:ea typeface="BlinkMacSystemFont"/>
                <a:cs typeface="Arial" panose="020B0604020202020204" pitchFamily="34" charset="0"/>
              </a:rPr>
              <a:t>Walle</a:t>
            </a:r>
            <a:r>
              <a:rPr lang="en-US" altLang="zh-CN" sz="800" kern="100" dirty="0">
                <a:solidFill>
                  <a:srgbClr val="000000"/>
                </a:solidFill>
                <a:effectLst/>
                <a:ea typeface="BlinkMacSystemFont"/>
                <a:cs typeface="Arial" panose="020B0604020202020204" pitchFamily="34" charset="0"/>
              </a:rPr>
              <a:t>, D. (2008). UAV Formation Control: Theory and Application. In: Blondel, V.D., Boyd, S.P., Kimura, H. (eds) Recent Advances in Learning and Control. Lecture Notes in Control and Information Sciences, vol 371. Springer, London. </a:t>
            </a:r>
            <a:r>
              <a:rPr lang="en-US" altLang="zh-CN" sz="800" u="sng" kern="100" dirty="0">
                <a:solidFill>
                  <a:srgbClr val="000000"/>
                </a:solidFill>
                <a:effectLst/>
                <a:ea typeface="BlinkMacSystemFont"/>
                <a:cs typeface="Arial" panose="020B0604020202020204" pitchFamily="34" charset="0"/>
                <a:hlinkClick r:id="rId4"/>
              </a:rPr>
              <a:t>https://doi.org/10.1007/978-1-84800-155-8_2</a:t>
            </a:r>
            <a:endParaRPr lang="zh-CN" altLang="zh-CN" sz="800" kern="100" dirty="0">
              <a:effectLst/>
              <a:ea typeface="宋体" panose="02010600030101010101" pitchFamily="2" charset="-122"/>
              <a:cs typeface="Arial" panose="020B0604020202020204" pitchFamily="34" charset="0"/>
            </a:endParaRPr>
          </a:p>
          <a:p>
            <a:pPr algn="just">
              <a:spcBef>
                <a:spcPts val="0"/>
              </a:spcBef>
              <a:spcAft>
                <a:spcPts val="300"/>
              </a:spcAft>
            </a:pPr>
            <a:r>
              <a:rPr lang="en-US" altLang="zh-CN" sz="800" kern="100" dirty="0">
                <a:effectLst/>
                <a:ea typeface="宋体" panose="02010600030101010101" pitchFamily="2" charset="-122"/>
                <a:cs typeface="Arial" panose="020B0604020202020204" pitchFamily="34" charset="0"/>
              </a:rPr>
              <a:t>[30]L. Gupta, R. Jain and G. </a:t>
            </a:r>
            <a:r>
              <a:rPr lang="en-US" altLang="zh-CN" sz="800" kern="100" dirty="0" err="1">
                <a:effectLst/>
                <a:ea typeface="宋体" panose="02010600030101010101" pitchFamily="2" charset="-122"/>
                <a:cs typeface="Arial" panose="020B0604020202020204" pitchFamily="34" charset="0"/>
              </a:rPr>
              <a:t>Vaszkun</a:t>
            </a:r>
            <a:r>
              <a:rPr lang="en-US" altLang="zh-CN" sz="800" kern="100" dirty="0">
                <a:effectLst/>
                <a:ea typeface="宋体" panose="02010600030101010101" pitchFamily="2" charset="-122"/>
                <a:cs typeface="Arial" panose="020B0604020202020204" pitchFamily="34" charset="0"/>
              </a:rPr>
              <a:t>, "Survey of Important Issues in UAV Communication Networks," in IEEE Communications Surveys &amp; Tutorials, vol. 18, no. 2, pp. 1123-1152, </a:t>
            </a:r>
            <a:r>
              <a:rPr lang="en-US" altLang="zh-CN" sz="800" kern="100" dirty="0" err="1">
                <a:effectLst/>
                <a:ea typeface="宋体" panose="02010600030101010101" pitchFamily="2" charset="-122"/>
                <a:cs typeface="Arial" panose="020B0604020202020204" pitchFamily="34" charset="0"/>
              </a:rPr>
              <a:t>Secondquarter</a:t>
            </a:r>
            <a:r>
              <a:rPr lang="en-US" altLang="zh-CN" sz="800" kern="100" dirty="0">
                <a:effectLst/>
                <a:ea typeface="宋体" panose="02010600030101010101" pitchFamily="2" charset="-122"/>
                <a:cs typeface="Arial" panose="020B0604020202020204" pitchFamily="34" charset="0"/>
              </a:rPr>
              <a:t> 2016, </a:t>
            </a:r>
            <a:r>
              <a:rPr lang="en-US" altLang="zh-CN" sz="800" kern="100" dirty="0" err="1">
                <a:effectLst/>
                <a:ea typeface="宋体" panose="02010600030101010101" pitchFamily="2" charset="-122"/>
                <a:cs typeface="Arial" panose="020B0604020202020204" pitchFamily="34" charset="0"/>
              </a:rPr>
              <a:t>doi</a:t>
            </a:r>
            <a:r>
              <a:rPr lang="en-US" altLang="zh-CN" sz="800" kern="100" dirty="0">
                <a:effectLst/>
                <a:ea typeface="宋体" panose="02010600030101010101" pitchFamily="2" charset="-122"/>
                <a:cs typeface="Arial" panose="020B0604020202020204" pitchFamily="34" charset="0"/>
              </a:rPr>
              <a:t>: 10.1109/COMST.2015.2495297.</a:t>
            </a:r>
            <a:endParaRPr lang="zh-CN" altLang="zh-CN" sz="800" kern="100" dirty="0">
              <a:effectLst/>
              <a:ea typeface="宋体" panose="02010600030101010101" pitchFamily="2" charset="-122"/>
              <a:cs typeface="Arial" panose="020B0604020202020204" pitchFamily="34" charset="0"/>
            </a:endParaRPr>
          </a:p>
          <a:p>
            <a:pPr algn="just">
              <a:spcBef>
                <a:spcPts val="0"/>
              </a:spcBef>
            </a:pPr>
            <a:endParaRPr lang="zh-CN" altLang="en-US" sz="1400" dirty="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2788499" y="1630684"/>
            <a:ext cx="3567002" cy="1446550"/>
          </a:xfrm>
          <a:prstGeom prst="rect">
            <a:avLst/>
          </a:prstGeom>
          <a:noFill/>
        </p:spPr>
        <p:txBody>
          <a:bodyPr wrap="none" rtlCol="0">
            <a:spAutoFit/>
          </a:bodyPr>
          <a:lstStyle/>
          <a:p>
            <a:r>
              <a:rPr lang="en-US" altLang="zh-CN" sz="8800" dirty="0">
                <a:latin typeface="+mn-lt"/>
                <a:ea typeface="+mn-ea"/>
                <a:cs typeface="+mn-ea"/>
                <a:sym typeface="+mn-lt"/>
              </a:rPr>
              <a:t>Thanks</a:t>
            </a:r>
            <a:endParaRPr lang="zh-CN" altLang="en-US" sz="8800" dirty="0">
              <a:latin typeface="+mn-lt"/>
              <a:ea typeface="+mn-ea"/>
              <a:cs typeface="+mn-ea"/>
              <a:sym typeface="+mn-lt"/>
            </a:endParaRPr>
          </a:p>
        </p:txBody>
      </p:sp>
      <p:sp>
        <p:nvSpPr>
          <p:cNvPr id="3" name="椭圆 2"/>
          <p:cNvSpPr/>
          <p:nvPr/>
        </p:nvSpPr>
        <p:spPr>
          <a:xfrm rot="4500000">
            <a:off x="3289951" y="385882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rot="1800000">
            <a:off x="6695036" y="2153963"/>
            <a:ext cx="5713384" cy="492533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042955" y="1396937"/>
            <a:ext cx="7218380" cy="1937212"/>
            <a:chOff x="4318880" y="1884950"/>
            <a:chExt cx="6568041" cy="1937630"/>
          </a:xfrm>
        </p:grpSpPr>
        <p:sp>
          <p:nvSpPr>
            <p:cNvPr id="11" name="文本框 2"/>
            <p:cNvSpPr txBox="1"/>
            <p:nvPr/>
          </p:nvSpPr>
          <p:spPr>
            <a:xfrm>
              <a:off x="4331795" y="2621992"/>
              <a:ext cx="6555126" cy="1200588"/>
            </a:xfrm>
            <a:prstGeom prst="rect">
              <a:avLst/>
            </a:prstGeom>
            <a:noFill/>
            <a:ln w="9525">
              <a:noFill/>
            </a:ln>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GB" altLang="zh-CN" sz="3600" b="0" i="0" u="none" strike="noStrike" kern="1200" cap="none" spc="0" normalizeH="0" baseline="0" noProof="0" dirty="0">
                  <a:ln>
                    <a:noFill/>
                  </a:ln>
                  <a:solidFill>
                    <a:prstClr val="black">
                      <a:lumMod val="85000"/>
                      <a:lumOff val="15000"/>
                    </a:prstClr>
                  </a:solidFill>
                  <a:effectLst/>
                  <a:uLnTx/>
                  <a:uFillTx/>
                  <a:latin typeface="Abadi" panose="020B0604020104020204" pitchFamily="34" charset="0"/>
                  <a:ea typeface="微软雅黑" panose="020B0503020204020204" pitchFamily="34" charset="-122"/>
                  <a:cs typeface="+mn-ea"/>
                  <a:sym typeface="+mn-lt"/>
                </a:rPr>
                <a:t>Selected T</a:t>
              </a:r>
              <a:r>
                <a:rPr lang="en-GB" altLang="zh-CN" sz="3600" dirty="0" err="1">
                  <a:solidFill>
                    <a:prstClr val="black">
                      <a:lumMod val="85000"/>
                      <a:lumOff val="15000"/>
                    </a:prstClr>
                  </a:solidFill>
                  <a:latin typeface="Abadi" panose="020B0604020104020204" pitchFamily="34" charset="0"/>
                  <a:cs typeface="+mn-ea"/>
                  <a:sym typeface="+mn-lt"/>
                </a:rPr>
                <a:t>echnology</a:t>
              </a:r>
              <a:r>
                <a:rPr lang="en-GB" altLang="zh-CN" sz="3600" dirty="0">
                  <a:solidFill>
                    <a:prstClr val="black">
                      <a:lumMod val="85000"/>
                      <a:lumOff val="15000"/>
                    </a:prstClr>
                  </a:solidFill>
                  <a:latin typeface="Abadi" panose="020B0604020104020204" pitchFamily="34" charset="0"/>
                  <a:cs typeface="+mn-ea"/>
                  <a:sym typeface="+mn-lt"/>
                </a:rPr>
                <a:t> and its importance</a:t>
              </a:r>
              <a:endParaRPr kumimoji="0" lang="zh-CN" altLang="en-US" sz="3600" b="0" i="0" u="none" strike="noStrike" kern="1200" cap="none" spc="0" normalizeH="0" baseline="0" noProof="0" dirty="0">
                <a:ln>
                  <a:noFill/>
                </a:ln>
                <a:solidFill>
                  <a:prstClr val="black">
                    <a:lumMod val="85000"/>
                    <a:lumOff val="15000"/>
                  </a:prstClr>
                </a:solidFill>
                <a:effectLst/>
                <a:uLnTx/>
                <a:uFillTx/>
                <a:latin typeface="Abadi" panose="020B0604020104020204" pitchFamily="34" charset="0"/>
                <a:ea typeface="微软雅黑" panose="020B0503020204020204" pitchFamily="34" charset="-122"/>
                <a:cs typeface="+mn-ea"/>
                <a:sym typeface="+mn-lt"/>
              </a:endParaRPr>
            </a:p>
          </p:txBody>
        </p:sp>
        <p:sp>
          <p:nvSpPr>
            <p:cNvPr id="12" name="文本框 4"/>
            <p:cNvSpPr txBox="1"/>
            <p:nvPr/>
          </p:nvSpPr>
          <p:spPr>
            <a:xfrm>
              <a:off x="4318880" y="1884950"/>
              <a:ext cx="4026954" cy="714529"/>
            </a:xfrm>
            <a:prstGeom prst="rect">
              <a:avLst/>
            </a:prstGeom>
            <a:noFill/>
            <a:ln w="9525">
              <a:noFill/>
            </a:ln>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405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PART 1</a:t>
              </a:r>
              <a:endParaRPr kumimoji="0" lang="zh-CN" altLang="en-US" sz="4050" b="0" i="0" u="none" strike="noStrike" kern="1200" cap="none" spc="0" normalizeH="0" baseline="0" noProof="0" dirty="0">
                <a:ln>
                  <a:noFill/>
                </a:ln>
                <a:solidFill>
                  <a:prstClr val="black">
                    <a:lumMod val="85000"/>
                    <a:lumOff val="15000"/>
                  </a:prstClr>
                </a:solidFill>
                <a:effectLst/>
                <a:uLnTx/>
                <a:uFillTx/>
                <a:latin typeface="Abadi" panose="020B0604020104020204" pitchFamily="34" charset="0"/>
                <a:ea typeface="微软雅黑" panose="020B0503020204020204" pitchFamily="34" charset="-122"/>
                <a:cs typeface="+mn-ea"/>
                <a:sym typeface="+mn-lt"/>
              </a:endParaRPr>
            </a:p>
          </p:txBody>
        </p:sp>
      </p:grpSp>
      <p:sp>
        <p:nvSpPr>
          <p:cNvPr id="13" name="椭圆 12"/>
          <p:cNvSpPr/>
          <p:nvPr/>
        </p:nvSpPr>
        <p:spPr>
          <a:xfrm rot="4500000">
            <a:off x="7078121"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5" name="椭圆 14"/>
          <p:cNvSpPr/>
          <p:nvPr/>
        </p:nvSpPr>
        <p:spPr>
          <a:xfrm rot="4500000">
            <a:off x="7078121"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6" name="椭圆 15"/>
          <p:cNvSpPr/>
          <p:nvPr/>
        </p:nvSpPr>
        <p:spPr>
          <a:xfrm>
            <a:off x="-1221298"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直角三角形 30"/>
          <p:cNvSpPr/>
          <p:nvPr/>
        </p:nvSpPr>
        <p:spPr>
          <a:xfrm rot="4500000">
            <a:off x="8099928" y="3764230"/>
            <a:ext cx="3264253" cy="2814012"/>
          </a:xfrm>
          <a:prstGeom prst="rtTriangl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33" name="椭圆 32"/>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pic>
        <p:nvPicPr>
          <p:cNvPr id="100" name="图片 99"/>
          <p:cNvPicPr/>
          <p:nvPr/>
        </p:nvPicPr>
        <p:blipFill>
          <a:blip r:embed="rId4"/>
          <a:srcRect l="9389" t="2167" r="9958"/>
          <a:stretch>
            <a:fillRect/>
          </a:stretch>
        </p:blipFill>
        <p:spPr>
          <a:xfrm>
            <a:off x="884555" y="186690"/>
            <a:ext cx="7374890" cy="4472940"/>
          </a:xfrm>
          <a:prstGeom prst="rect">
            <a:avLst/>
          </a:prstGeom>
          <a:noFill/>
          <a:ln w="9525">
            <a:noFill/>
          </a:ln>
        </p:spPr>
      </p:pic>
      <p:sp>
        <p:nvSpPr>
          <p:cNvPr id="3" name="文本框 2"/>
          <p:cNvSpPr txBox="1"/>
          <p:nvPr>
            <p:custDataLst>
              <p:tags r:id="rId1"/>
            </p:custDataLst>
          </p:nvPr>
        </p:nvSpPr>
        <p:spPr>
          <a:xfrm>
            <a:off x="3145155" y="4568190"/>
            <a:ext cx="2853055" cy="49149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https://www.unoosa.org/oosa/en/ourwork/space4sdgs/</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pic>
        <p:nvPicPr>
          <p:cNvPr id="101" name="图片 100"/>
          <p:cNvPicPr/>
          <p:nvPr/>
        </p:nvPicPr>
        <p:blipFill>
          <a:blip r:embed="rId4"/>
          <a:stretch>
            <a:fillRect/>
          </a:stretch>
        </p:blipFill>
        <p:spPr>
          <a:xfrm>
            <a:off x="2042795" y="118110"/>
            <a:ext cx="1884680" cy="1958975"/>
          </a:xfrm>
          <a:prstGeom prst="round2DiagRect">
            <a:avLst/>
          </a:prstGeom>
          <a:noFill/>
          <a:ln w="9525">
            <a:noFill/>
          </a:ln>
        </p:spPr>
      </p:pic>
      <p:pic>
        <p:nvPicPr>
          <p:cNvPr id="103" name="图片 102"/>
          <p:cNvPicPr/>
          <p:nvPr/>
        </p:nvPicPr>
        <p:blipFill>
          <a:blip r:embed="rId5"/>
          <a:stretch>
            <a:fillRect/>
          </a:stretch>
        </p:blipFill>
        <p:spPr>
          <a:xfrm>
            <a:off x="3215640" y="3023870"/>
            <a:ext cx="1884680" cy="1958975"/>
          </a:xfrm>
          <a:prstGeom prst="round2DiagRect">
            <a:avLst/>
          </a:prstGeom>
          <a:noFill/>
          <a:ln w="9525">
            <a:noFill/>
          </a:ln>
        </p:spPr>
      </p:pic>
      <p:pic>
        <p:nvPicPr>
          <p:cNvPr id="104" name="图片 103"/>
          <p:cNvPicPr/>
          <p:nvPr>
            <p:custDataLst>
              <p:tags r:id="rId1"/>
            </p:custDataLst>
          </p:nvPr>
        </p:nvPicPr>
        <p:blipFill>
          <a:blip r:embed="rId6"/>
          <a:stretch>
            <a:fillRect/>
          </a:stretch>
        </p:blipFill>
        <p:spPr>
          <a:xfrm>
            <a:off x="5751830" y="1037590"/>
            <a:ext cx="1884045" cy="1958975"/>
          </a:xfrm>
          <a:prstGeom prst="snip2DiagRect">
            <a:avLst/>
          </a:prstGeom>
          <a:noFill/>
          <a:ln w="9525">
            <a:noFill/>
          </a:ln>
        </p:spPr>
      </p:pic>
      <p:sp>
        <p:nvSpPr>
          <p:cNvPr id="2" name="文本框 1"/>
          <p:cNvSpPr txBox="1"/>
          <p:nvPr/>
        </p:nvSpPr>
        <p:spPr>
          <a:xfrm>
            <a:off x="2294255" y="2289810"/>
            <a:ext cx="3853815" cy="52197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cs typeface="Arial" panose="020B0604020202020204" pitchFamily="34" charset="0"/>
              </a:rPr>
              <a:t>O</a:t>
            </a:r>
            <a:r>
              <a:rPr kumimoji="0" lang="zh-CN" altLang="en-US"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cs typeface="Arial" panose="020B0604020202020204" pitchFamily="34" charset="0"/>
              </a:rPr>
              <a:t>ur goals in</a:t>
            </a:r>
            <a:r>
              <a:rPr kumimoji="0" lang="en-US" altLang="zh-CN"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cs typeface="Arial" panose="020B0604020202020204" pitchFamily="34" charset="0"/>
              </a:rPr>
              <a:t> SDGs</a:t>
            </a:r>
          </a:p>
        </p:txBody>
      </p:sp>
      <p:sp>
        <p:nvSpPr>
          <p:cNvPr id="3" name="文本框 2"/>
          <p:cNvSpPr txBox="1"/>
          <p:nvPr/>
        </p:nvSpPr>
        <p:spPr>
          <a:xfrm>
            <a:off x="5511165" y="3379470"/>
            <a:ext cx="2853055" cy="49149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https://www.unoosa.org/oosa/en/ourwork/space4sdgs/</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椭圆 36"/>
          <p:cNvSpPr/>
          <p:nvPr/>
        </p:nvSpPr>
        <p:spPr>
          <a:xfrm rot="4500000">
            <a:off x="335161" y="482155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41" name="椭圆 40"/>
          <p:cNvSpPr/>
          <p:nvPr/>
        </p:nvSpPr>
        <p:spPr>
          <a:xfrm rot="4500000">
            <a:off x="7511874" y="3783279"/>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42" name="椭圆 41"/>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3" name="文本框 2"/>
          <p:cNvSpPr txBox="1"/>
          <p:nvPr>
            <p:custDataLst>
              <p:tags r:id="rId1"/>
            </p:custDataLst>
          </p:nvPr>
        </p:nvSpPr>
        <p:spPr>
          <a:xfrm>
            <a:off x="302260" y="57785"/>
            <a:ext cx="4878705" cy="52197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How to achieve our</a:t>
            </a:r>
            <a:r>
              <a:rPr kumimoji="0" lang="en-US" altLang="zh-CN"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 SDGs</a:t>
            </a:r>
            <a:r>
              <a:rPr kumimoji="0" lang="en-GB" altLang="en-US"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 ?</a:t>
            </a:r>
          </a:p>
        </p:txBody>
      </p:sp>
      <p:pic>
        <p:nvPicPr>
          <p:cNvPr id="101" name="图片 100"/>
          <p:cNvPicPr/>
          <p:nvPr>
            <p:custDataLst>
              <p:tags r:id="rId2"/>
            </p:custDataLst>
          </p:nvPr>
        </p:nvPicPr>
        <p:blipFill>
          <a:blip r:embed="rId12"/>
          <a:stretch>
            <a:fillRect/>
          </a:stretch>
        </p:blipFill>
        <p:spPr>
          <a:xfrm>
            <a:off x="1101725" y="543560"/>
            <a:ext cx="1087755" cy="1138555"/>
          </a:xfrm>
          <a:prstGeom prst="round2DiagRect">
            <a:avLst/>
          </a:prstGeom>
          <a:noFill/>
          <a:ln w="9525">
            <a:noFill/>
          </a:ln>
        </p:spPr>
      </p:pic>
      <p:pic>
        <p:nvPicPr>
          <p:cNvPr id="100" name="图片 99"/>
          <p:cNvPicPr/>
          <p:nvPr/>
        </p:nvPicPr>
        <p:blipFill>
          <a:blip r:embed="rId13"/>
          <a:stretch>
            <a:fillRect/>
          </a:stretch>
        </p:blipFill>
        <p:spPr>
          <a:xfrm>
            <a:off x="4015105" y="808355"/>
            <a:ext cx="2546350" cy="1818640"/>
          </a:xfrm>
          <a:prstGeom prst="rect">
            <a:avLst/>
          </a:prstGeom>
          <a:noFill/>
          <a:ln w="9525">
            <a:noFill/>
          </a:ln>
        </p:spPr>
      </p:pic>
      <p:pic>
        <p:nvPicPr>
          <p:cNvPr id="104" name="图片 103"/>
          <p:cNvPicPr/>
          <p:nvPr>
            <p:custDataLst>
              <p:tags r:id="rId3"/>
            </p:custDataLst>
          </p:nvPr>
        </p:nvPicPr>
        <p:blipFill>
          <a:blip r:embed="rId14"/>
          <a:stretch>
            <a:fillRect/>
          </a:stretch>
        </p:blipFill>
        <p:spPr>
          <a:xfrm>
            <a:off x="1102360" y="3470275"/>
            <a:ext cx="1087120" cy="1139190"/>
          </a:xfrm>
          <a:prstGeom prst="snip2DiagRect">
            <a:avLst/>
          </a:prstGeom>
          <a:noFill/>
          <a:ln w="9525">
            <a:noFill/>
          </a:ln>
        </p:spPr>
      </p:pic>
      <p:pic>
        <p:nvPicPr>
          <p:cNvPr id="103" name="图片 102"/>
          <p:cNvPicPr/>
          <p:nvPr>
            <p:custDataLst>
              <p:tags r:id="rId4"/>
            </p:custDataLst>
          </p:nvPr>
        </p:nvPicPr>
        <p:blipFill>
          <a:blip r:embed="rId15"/>
          <a:stretch>
            <a:fillRect/>
          </a:stretch>
        </p:blipFill>
        <p:spPr>
          <a:xfrm>
            <a:off x="1095375" y="2007235"/>
            <a:ext cx="1094105" cy="1138555"/>
          </a:xfrm>
          <a:prstGeom prst="round2DiagRect">
            <a:avLst/>
          </a:prstGeom>
          <a:noFill/>
          <a:ln w="9525">
            <a:noFill/>
          </a:ln>
        </p:spPr>
      </p:pic>
      <p:sp>
        <p:nvSpPr>
          <p:cNvPr id="4" name="文本框 3"/>
          <p:cNvSpPr txBox="1"/>
          <p:nvPr>
            <p:custDataLst>
              <p:tags r:id="rId5"/>
            </p:custDataLst>
          </p:nvPr>
        </p:nvSpPr>
        <p:spPr>
          <a:xfrm>
            <a:off x="6722745" y="805815"/>
            <a:ext cx="2150745" cy="965200"/>
          </a:xfrm>
          <a:prstGeom prst="rect">
            <a:avLst/>
          </a:prstGeom>
          <a:noFill/>
        </p:spPr>
        <p:txBody>
          <a:bodyPr wrap="square" rtlCol="0">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Precision </a:t>
            </a:r>
          </a:p>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Agriculture</a:t>
            </a:r>
          </a:p>
        </p:txBody>
      </p:sp>
      <p:pic>
        <p:nvPicPr>
          <p:cNvPr id="5" name="图片 4"/>
          <p:cNvPicPr/>
          <p:nvPr/>
        </p:nvPicPr>
        <p:blipFill>
          <a:blip r:embed="rId16"/>
          <a:stretch>
            <a:fillRect/>
          </a:stretch>
        </p:blipFill>
        <p:spPr>
          <a:xfrm>
            <a:off x="4015105" y="2665730"/>
            <a:ext cx="2546350" cy="1869440"/>
          </a:xfrm>
          <a:prstGeom prst="rect">
            <a:avLst/>
          </a:prstGeom>
          <a:noFill/>
          <a:ln w="9525">
            <a:noFill/>
          </a:ln>
        </p:spPr>
      </p:pic>
      <p:sp>
        <p:nvSpPr>
          <p:cNvPr id="6" name="文本框 5"/>
          <p:cNvSpPr txBox="1"/>
          <p:nvPr/>
        </p:nvSpPr>
        <p:spPr>
          <a:xfrm>
            <a:off x="6383655" y="2644775"/>
            <a:ext cx="2861945" cy="953135"/>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EMG Based </a:t>
            </a:r>
          </a:p>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Control of UAV</a:t>
            </a:r>
          </a:p>
        </p:txBody>
      </p:sp>
      <p:cxnSp>
        <p:nvCxnSpPr>
          <p:cNvPr id="7" name="肘形连接符 6"/>
          <p:cNvCxnSpPr>
            <a:stCxn id="101" idx="0"/>
            <a:endCxn id="100" idx="1"/>
          </p:cNvCxnSpPr>
          <p:nvPr/>
        </p:nvCxnSpPr>
        <p:spPr>
          <a:xfrm>
            <a:off x="2189480" y="1113155"/>
            <a:ext cx="1825625" cy="604520"/>
          </a:xfrm>
          <a:prstGeom prst="bentConnector3">
            <a:avLst>
              <a:gd name="adj1" fmla="val 50017"/>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8" name="肘形连接符 7"/>
          <p:cNvCxnSpPr/>
          <p:nvPr/>
        </p:nvCxnSpPr>
        <p:spPr>
          <a:xfrm rot="16200000">
            <a:off x="1962150" y="2778125"/>
            <a:ext cx="6985" cy="6985"/>
          </a:xfrm>
          <a:prstGeom prst="bentConnector3">
            <a:avLst>
              <a:gd name="adj1" fmla="val 45455"/>
            </a:avLst>
          </a:prstGeom>
          <a:ln>
            <a:tailEnd type="arrow"/>
          </a:ln>
        </p:spPr>
        <p:style>
          <a:lnRef idx="2">
            <a:schemeClr val="accent1"/>
          </a:lnRef>
          <a:fillRef idx="0">
            <a:srgbClr val="FFFFFF"/>
          </a:fillRef>
          <a:effectRef idx="0">
            <a:srgbClr val="FFFFFF"/>
          </a:effectRef>
          <a:fontRef idx="minor">
            <a:schemeClr val="tx1"/>
          </a:fontRef>
        </p:style>
      </p:cxnSp>
      <p:cxnSp>
        <p:nvCxnSpPr>
          <p:cNvPr id="9" name="肘形连接符 8"/>
          <p:cNvCxnSpPr>
            <a:stCxn id="104" idx="0"/>
            <a:endCxn id="100" idx="1"/>
          </p:cNvCxnSpPr>
          <p:nvPr/>
        </p:nvCxnSpPr>
        <p:spPr>
          <a:xfrm flipV="1">
            <a:off x="2189480" y="1717675"/>
            <a:ext cx="1825625" cy="2322195"/>
          </a:xfrm>
          <a:prstGeom prst="bentConnector3">
            <a:avLst>
              <a:gd name="adj1" fmla="val 50017"/>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0" name="肘形连接符 9"/>
          <p:cNvCxnSpPr>
            <a:stCxn id="103" idx="0"/>
            <a:endCxn id="5" idx="1"/>
          </p:cNvCxnSpPr>
          <p:nvPr>
            <p:custDataLst>
              <p:tags r:id="rId6"/>
            </p:custDataLst>
          </p:nvPr>
        </p:nvCxnSpPr>
        <p:spPr>
          <a:xfrm>
            <a:off x="2189480" y="2576830"/>
            <a:ext cx="1825625" cy="1023620"/>
          </a:xfrm>
          <a:prstGeom prst="bentConnector3">
            <a:avLst>
              <a:gd name="adj1" fmla="val 50017"/>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1" name="肘形连接符 10"/>
          <p:cNvCxnSpPr>
            <a:stCxn id="104" idx="0"/>
            <a:endCxn id="5" idx="1"/>
          </p:cNvCxnSpPr>
          <p:nvPr>
            <p:custDataLst>
              <p:tags r:id="rId7"/>
            </p:custDataLst>
          </p:nvPr>
        </p:nvCxnSpPr>
        <p:spPr>
          <a:xfrm flipV="1">
            <a:off x="2189480" y="3600450"/>
            <a:ext cx="1825625" cy="439420"/>
          </a:xfrm>
          <a:prstGeom prst="bentConnector3">
            <a:avLst>
              <a:gd name="adj1" fmla="val 50017"/>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sp>
        <p:nvSpPr>
          <p:cNvPr id="2" name="文本框 1"/>
          <p:cNvSpPr txBox="1"/>
          <p:nvPr>
            <p:custDataLst>
              <p:tags r:id="rId8"/>
            </p:custDataLst>
          </p:nvPr>
        </p:nvSpPr>
        <p:spPr>
          <a:xfrm>
            <a:off x="5031105" y="133985"/>
            <a:ext cx="4112895" cy="49149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https://aster-fab.com/producing-more-with-less-precision-farming-to-feed-10bn-people/</a:t>
            </a:r>
          </a:p>
        </p:txBody>
      </p:sp>
      <p:sp>
        <p:nvSpPr>
          <p:cNvPr id="12" name="文本框 11"/>
          <p:cNvSpPr txBox="1"/>
          <p:nvPr>
            <p:custDataLst>
              <p:tags r:id="rId9"/>
            </p:custDataLst>
          </p:nvPr>
        </p:nvSpPr>
        <p:spPr>
          <a:xfrm>
            <a:off x="3749040" y="4573905"/>
            <a:ext cx="3815080" cy="49149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https://dl.acm.org/doi/abs/10.1145/3319502.3374823?cid=99658989019Multi-Drone</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4" name="文本框 3"/>
          <p:cNvSpPr txBox="1"/>
          <p:nvPr>
            <p:custDataLst>
              <p:tags r:id="rId1"/>
            </p:custDataLst>
          </p:nvPr>
        </p:nvSpPr>
        <p:spPr>
          <a:xfrm>
            <a:off x="201930" y="97790"/>
            <a:ext cx="3703955" cy="529590"/>
          </a:xfrm>
          <a:prstGeom prst="rect">
            <a:avLst/>
          </a:prstGeom>
          <a:noFill/>
        </p:spPr>
        <p:txBody>
          <a:bodyPr wrap="square" rtlCol="0">
            <a:no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Precision Agriculture</a:t>
            </a:r>
          </a:p>
        </p:txBody>
      </p:sp>
      <p:pic>
        <p:nvPicPr>
          <p:cNvPr id="102" name="图片 101"/>
          <p:cNvPicPr/>
          <p:nvPr/>
        </p:nvPicPr>
        <p:blipFill>
          <a:blip r:embed="rId6"/>
          <a:stretch>
            <a:fillRect/>
          </a:stretch>
        </p:blipFill>
        <p:spPr>
          <a:xfrm>
            <a:off x="0" y="1037590"/>
            <a:ext cx="4107815" cy="2814320"/>
          </a:xfrm>
          <a:prstGeom prst="rect">
            <a:avLst/>
          </a:prstGeom>
          <a:noFill/>
          <a:ln w="9525">
            <a:noFill/>
          </a:ln>
        </p:spPr>
      </p:pic>
      <p:sp>
        <p:nvSpPr>
          <p:cNvPr id="2" name="文本框 1"/>
          <p:cNvSpPr txBox="1"/>
          <p:nvPr>
            <p:custDataLst>
              <p:tags r:id="rId2"/>
            </p:custDataLst>
          </p:nvPr>
        </p:nvSpPr>
        <p:spPr>
          <a:xfrm>
            <a:off x="4382135" y="1233170"/>
            <a:ext cx="4966335" cy="2485390"/>
          </a:xfrm>
          <a:prstGeom prst="rect">
            <a:avLst/>
          </a:prstGeom>
          <a:noFill/>
        </p:spPr>
        <p:txBody>
          <a:bodyPr wrap="square" rtlCol="0">
            <a:no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1.  </a:t>
            </a:r>
            <a:r>
              <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Plant Diseases &amp; Pests</a:t>
            </a:r>
          </a:p>
          <a:p>
            <a:pPr marL="0" marR="0" lvl="0" indent="0" algn="l" defTabSz="685800" rtl="0" eaLnBrk="0" fontAlgn="base" latinLnBrk="0" hangingPunct="0">
              <a:lnSpc>
                <a:spcPct val="100000"/>
              </a:lnSpc>
              <a:spcBef>
                <a:spcPct val="0"/>
              </a:spcBef>
              <a:spcAft>
                <a:spcPct val="0"/>
              </a:spcAft>
              <a:buClrTx/>
              <a:buSzTx/>
              <a:buFontTx/>
              <a:buNone/>
              <a:defRPr/>
            </a:pP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2.  P</a:t>
            </a:r>
            <a:r>
              <a:rPr kumimoji="0" lang="en-GB" sz="2800" i="0" u="none" strike="noStrike" kern="1200" cap="none" spc="0" normalizeH="0" baseline="0" noProof="0" dirty="0" err="1">
                <a:ln>
                  <a:noFill/>
                </a:ln>
                <a:solidFill>
                  <a:prstClr val="black"/>
                </a:solidFill>
                <a:uLnTx/>
                <a:uFillTx/>
                <a:ea typeface="微软雅黑" panose="020B0503020204020204" pitchFamily="34" charset="-122"/>
                <a:cs typeface="Arial" panose="020B0604020202020204" pitchFamily="34" charset="0"/>
              </a:rPr>
              <a:t>roductivity</a:t>
            </a: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3.  Efficient &amp; Cost-Effective</a:t>
            </a:r>
          </a:p>
        </p:txBody>
      </p:sp>
      <p:sp>
        <p:nvSpPr>
          <p:cNvPr id="3" name="文本框 2"/>
          <p:cNvSpPr txBox="1"/>
          <p:nvPr>
            <p:custDataLst>
              <p:tags r:id="rId3"/>
            </p:custDataLst>
          </p:nvPr>
        </p:nvSpPr>
        <p:spPr>
          <a:xfrm>
            <a:off x="627380" y="4103370"/>
            <a:ext cx="2853055" cy="491490"/>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rPr>
              <a:t>https://khetigaadi.com/blog/traditional-farming/</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5" name="椭圆 14"/>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6" name="文本框 5"/>
          <p:cNvSpPr txBox="1"/>
          <p:nvPr>
            <p:custDataLst>
              <p:tags r:id="rId1"/>
            </p:custDataLst>
          </p:nvPr>
        </p:nvSpPr>
        <p:spPr>
          <a:xfrm>
            <a:off x="274955" y="69850"/>
            <a:ext cx="5088255" cy="521970"/>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defRPr/>
            </a:pPr>
            <a:r>
              <a:rPr kumimoji="0" lang="en-GB" sz="2800" b="1"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ea typeface="微软雅黑" panose="020B0503020204020204" pitchFamily="34" charset="-122"/>
                <a:cs typeface="Arial" panose="020B0604020202020204" pitchFamily="34" charset="0"/>
              </a:rPr>
              <a:t>EMG Based Control of UAV</a:t>
            </a:r>
          </a:p>
        </p:txBody>
      </p:sp>
      <p:pic>
        <p:nvPicPr>
          <p:cNvPr id="103" name="图片 102"/>
          <p:cNvPicPr/>
          <p:nvPr/>
        </p:nvPicPr>
        <p:blipFill>
          <a:blip r:embed="rId6"/>
          <a:stretch>
            <a:fillRect/>
          </a:stretch>
        </p:blipFill>
        <p:spPr>
          <a:xfrm>
            <a:off x="274955" y="1596390"/>
            <a:ext cx="3028950" cy="1715770"/>
          </a:xfrm>
          <a:prstGeom prst="rect">
            <a:avLst/>
          </a:prstGeom>
          <a:noFill/>
          <a:ln w="9525">
            <a:noFill/>
          </a:ln>
        </p:spPr>
      </p:pic>
      <p:sp>
        <p:nvSpPr>
          <p:cNvPr id="2" name="文本框 1"/>
          <p:cNvSpPr txBox="1"/>
          <p:nvPr>
            <p:custDataLst>
              <p:tags r:id="rId2"/>
            </p:custDataLst>
          </p:nvPr>
        </p:nvSpPr>
        <p:spPr>
          <a:xfrm>
            <a:off x="4382135" y="1233170"/>
            <a:ext cx="4966335" cy="2485390"/>
          </a:xfrm>
          <a:prstGeom prst="rect">
            <a:avLst/>
          </a:prstGeom>
          <a:noFill/>
        </p:spPr>
        <p:txBody>
          <a:bodyPr wrap="square" rtlCol="0">
            <a:no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1.  Easy to learn</a:t>
            </a: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2.  </a:t>
            </a:r>
            <a:r>
              <a:rPr kumimoji="0" lang="en-US"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H</a:t>
            </a:r>
            <a:r>
              <a:rPr kumimoji="0"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ealth</a:t>
            </a:r>
            <a:r>
              <a:rPr kumimoji="0" lang="en-US"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y F</a:t>
            </a:r>
            <a:r>
              <a:rPr kumimoji="0"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sym typeface="+mn-ea"/>
              </a:rPr>
              <a:t>ield</a:t>
            </a:r>
            <a:endParaRPr kumimoji="0"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endParaRPr kumimoji="0" 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a:p>
            <a:pPr marL="0" marR="0" lvl="0" indent="0" algn="l" defTabSz="685800" rtl="0" eaLnBrk="0" fontAlgn="base" latinLnBrk="0" hangingPunct="0">
              <a:lnSpc>
                <a:spcPct val="100000"/>
              </a:lnSpc>
              <a:spcBef>
                <a:spcPct val="0"/>
              </a:spcBef>
              <a:spcAft>
                <a:spcPct val="0"/>
              </a:spcAft>
              <a:buClrTx/>
              <a:buSzTx/>
              <a:buFontTx/>
              <a:buNone/>
              <a:defRPr/>
            </a:pP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rPr>
              <a:t>3.  Digitalize &amp; </a:t>
            </a:r>
            <a:r>
              <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sym typeface="+mn-ea"/>
              </a:rPr>
              <a:t>P</a:t>
            </a:r>
            <a:r>
              <a:rPr kumimoji="0" lang="en-GB" sz="2800" i="0" u="none" strike="noStrike" kern="1200" cap="none" spc="0" normalizeH="0" baseline="0" noProof="0" dirty="0" err="1">
                <a:ln>
                  <a:noFill/>
                </a:ln>
                <a:solidFill>
                  <a:prstClr val="black"/>
                </a:solidFill>
                <a:uLnTx/>
                <a:uFillTx/>
                <a:ea typeface="微软雅黑" panose="020B0503020204020204" pitchFamily="34" charset="-122"/>
                <a:cs typeface="Arial" panose="020B0604020202020204" pitchFamily="34" charset="0"/>
                <a:sym typeface="+mn-ea"/>
              </a:rPr>
              <a:t>roductivity</a:t>
            </a:r>
            <a:endParaRPr kumimoji="0" lang="en-US" altLang="en-GB" sz="2800" i="0" u="none" strike="noStrike" kern="1200" cap="none" spc="0" normalizeH="0" baseline="0" noProof="0" dirty="0">
              <a:ln>
                <a:noFill/>
              </a:ln>
              <a:solidFill>
                <a:prstClr val="black"/>
              </a:solidFill>
              <a:uLnTx/>
              <a:uFillTx/>
              <a:ea typeface="微软雅黑" panose="020B0503020204020204" pitchFamily="34" charset="-122"/>
              <a:cs typeface="Arial" panose="020B0604020202020204" pitchFamily="34" charset="0"/>
            </a:endParaRPr>
          </a:p>
        </p:txBody>
      </p:sp>
      <p:sp>
        <p:nvSpPr>
          <p:cNvPr id="3" name="文本框 2"/>
          <p:cNvSpPr txBox="1"/>
          <p:nvPr>
            <p:custDataLst>
              <p:tags r:id="rId3"/>
            </p:custDataLst>
          </p:nvPr>
        </p:nvSpPr>
        <p:spPr>
          <a:xfrm>
            <a:off x="274955" y="4104640"/>
            <a:ext cx="4916170" cy="692497"/>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defRPr/>
            </a:pPr>
            <a:r>
              <a:rPr kumimoji="0" lang="en-GB" altLang="zh-CN" sz="1300" b="1" i="0" u="none" strike="noStrike" kern="1200" cap="none" spc="0" normalizeH="0" baseline="0" noProof="0" dirty="0">
                <a:ln>
                  <a:noFill/>
                </a:ln>
                <a:solidFill>
                  <a:prstClr val="black"/>
                </a:solidFill>
                <a:effectLst/>
                <a:uLnTx/>
                <a:uFillTx/>
                <a:cs typeface="Arial" panose="020B0604020202020204" pitchFamily="34" charset="0"/>
              </a:rPr>
              <a:t>Source:</a:t>
            </a:r>
            <a:r>
              <a:rPr kumimoji="0" lang="zh-CN" altLang="en-US" sz="1300" b="1" i="0" u="none" strike="noStrike" kern="1200" cap="none" spc="0" normalizeH="0" baseline="0" noProof="0" dirty="0">
                <a:ln>
                  <a:noFill/>
                </a:ln>
                <a:solidFill>
                  <a:prstClr val="black"/>
                </a:solidFill>
                <a:effectLst/>
                <a:uLnTx/>
                <a:uFillTx/>
                <a:cs typeface="Arial" panose="020B0604020202020204" pitchFamily="34" charset="0"/>
              </a:rPr>
              <a:t>https://botland.store/gravity-medical-sensors/10833-dfrobot-gravity-analogue-emg-sensor-6959420912780.html</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rot="4500000">
            <a:off x="3289951" y="385882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15" name="文本框 14"/>
          <p:cNvSpPr txBox="1"/>
          <p:nvPr/>
        </p:nvSpPr>
        <p:spPr>
          <a:xfrm>
            <a:off x="450533" y="1370013"/>
            <a:ext cx="5529263" cy="645160"/>
          </a:xfrm>
          <a:prstGeom prst="rect">
            <a:avLst/>
          </a:prstGeom>
          <a:noFill/>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lumMod val="85000"/>
                    <a:lumOff val="15000"/>
                  </a:prstClr>
                </a:solidFill>
                <a:effectLst/>
                <a:uLnTx/>
                <a:uFillTx/>
                <a:ea typeface="字魂59号-创粗黑" panose="02010600030101010101" charset="-122"/>
                <a:cs typeface="Arial" panose="020B0604020202020204" pitchFamily="34" charset="0"/>
                <a:sym typeface="+mn-lt"/>
              </a:rPr>
              <a:t>PART 2</a:t>
            </a:r>
          </a:p>
        </p:txBody>
      </p:sp>
      <p:sp>
        <p:nvSpPr>
          <p:cNvPr id="16" name="文本框 15"/>
          <p:cNvSpPr txBox="1"/>
          <p:nvPr/>
        </p:nvSpPr>
        <p:spPr>
          <a:xfrm>
            <a:off x="450850" y="2016125"/>
            <a:ext cx="6252210" cy="1260475"/>
          </a:xfrm>
          <a:prstGeom prst="rect">
            <a:avLst/>
          </a:prstGeom>
          <a:noFill/>
          <a:ln w="9525">
            <a:noFill/>
          </a:ln>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9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Importance of promoting the employment of </a:t>
            </a:r>
            <a:r>
              <a:rPr lang="en-US" altLang="zh-CN" sz="1900" dirty="0">
                <a:solidFill>
                  <a:prstClr val="black"/>
                </a:solidFill>
                <a:ea typeface="字魂59号-创粗黑" panose="02010600030101010101" charset="-122"/>
                <a:cs typeface="Arial" panose="020B0604020202020204" pitchFamily="34" charset="0"/>
                <a:sym typeface="+mn-lt"/>
              </a:rPr>
              <a:t>people</a:t>
            </a:r>
            <a:r>
              <a:rPr kumimoji="0" lang="en-US" altLang="zh-CN" sz="1900" b="0" i="0" u="none" strike="noStrike" kern="1200" cap="none" spc="0" normalizeH="0" baseline="0" noProof="0" dirty="0">
                <a:ln>
                  <a:noFill/>
                </a:ln>
                <a:solidFill>
                  <a:prstClr val="black"/>
                </a:solidFill>
                <a:effectLst/>
                <a:uLnTx/>
                <a:uFillTx/>
                <a:ea typeface="字魂59号-创粗黑" panose="02010600030101010101" charset="-122"/>
                <a:cs typeface="Arial" panose="020B0604020202020204" pitchFamily="34" charset="0"/>
                <a:sym typeface="+mn-lt"/>
              </a:rPr>
              <a:t> with disabilities</a:t>
            </a:r>
          </a:p>
          <a:p>
            <a:pPr marL="0" marR="0" lvl="0" indent="0" algn="l" defTabSz="685800" rtl="0" eaLnBrk="1" fontAlgn="base" latinLnBrk="0" hangingPunct="1">
              <a:lnSpc>
                <a:spcPct val="100000"/>
              </a:lnSpc>
              <a:spcBef>
                <a:spcPct val="0"/>
              </a:spcBef>
              <a:spcAft>
                <a:spcPct val="0"/>
              </a:spcAft>
              <a:buClrTx/>
              <a:buSzTx/>
              <a:buFontTx/>
              <a:buNone/>
              <a:defRPr/>
            </a:pPr>
            <a:endParaRPr kumimoji="0" lang="en-US" altLang="zh-CN" sz="1900" b="0" i="0" u="none" strike="noStrike" kern="1200" cap="none" spc="0" normalizeH="0" baseline="0" noProof="0" dirty="0">
              <a:ln>
                <a:noFill/>
              </a:ln>
              <a:solidFill>
                <a:prstClr val="black"/>
              </a:solidFill>
              <a:effectLst/>
              <a:uLnTx/>
              <a:uFillTx/>
              <a:latin typeface="字魂5号-无外润黑体"/>
              <a:ea typeface="字魂59号-创粗黑" panose="02010600030101010101" charset="-122"/>
              <a:cs typeface="+mn-ea"/>
              <a:sym typeface="+mn-lt"/>
            </a:endParaRPr>
          </a:p>
          <a:p>
            <a:pPr marL="0" marR="0" lvl="0" indent="0" algn="l" defTabSz="685800" rtl="0" eaLnBrk="1" fontAlgn="base" latinLnBrk="0" hangingPunct="1">
              <a:lnSpc>
                <a:spcPct val="100000"/>
              </a:lnSpc>
              <a:spcBef>
                <a:spcPct val="0"/>
              </a:spcBef>
              <a:spcAft>
                <a:spcPct val="0"/>
              </a:spcAft>
              <a:buClrTx/>
              <a:buSzTx/>
              <a:buFontTx/>
              <a:buNone/>
              <a:defRPr/>
            </a:pPr>
            <a:endParaRPr kumimoji="0" lang="en-US" altLang="zh-CN" sz="1900" b="0" i="0" u="none" strike="noStrike" kern="1200" cap="none" spc="0" normalizeH="0" baseline="0" noProof="0" dirty="0">
              <a:ln>
                <a:noFill/>
              </a:ln>
              <a:solidFill>
                <a:prstClr val="black"/>
              </a:solidFill>
              <a:effectLst/>
              <a:uLnTx/>
              <a:uFillTx/>
              <a:latin typeface="字魂5号-无外润黑体"/>
              <a:ea typeface="字魂59号-创粗黑" panose="02010600030101010101" charset="-122"/>
              <a:cs typeface="+mn-ea"/>
              <a:sym typeface="+mn-lt"/>
            </a:endParaRPr>
          </a:p>
        </p:txBody>
      </p:sp>
      <p:sp>
        <p:nvSpPr>
          <p:cNvPr id="4" name="椭圆 3"/>
          <p:cNvSpPr/>
          <p:nvPr/>
        </p:nvSpPr>
        <p:spPr>
          <a:xfrm rot="1800000">
            <a:off x="6695036" y="2153963"/>
            <a:ext cx="5713384" cy="492533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sp>
        <p:nvSpPr>
          <p:cNvPr id="20" name="椭圆 19"/>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defRPr/>
            </a:pPr>
            <a:endParaRPr kumimoji="0" lang="zh-CN" altLang="en-US" sz="1300" b="0" i="0" u="none" strike="noStrike" kern="1200" cap="none" spc="0" normalizeH="0" baseline="0" noProof="0">
              <a:ln>
                <a:noFill/>
              </a:ln>
              <a:solidFill>
                <a:prstClr val="white"/>
              </a:solidFill>
              <a:effectLst/>
              <a:uLnTx/>
              <a:uFillTx/>
              <a:latin typeface="字魂5号-无外润黑体"/>
              <a:ea typeface="字魂59号-创粗黑" panose="02010600030101010101" charset="-122"/>
              <a:cs typeface="+mn-ea"/>
              <a:sym typeface="+mn-lt"/>
            </a:endParaRPr>
          </a:p>
        </p:txBody>
      </p:sp>
      <p:cxnSp>
        <p:nvCxnSpPr>
          <p:cNvPr id="6" name="直接连接符 5"/>
          <p:cNvCxnSpPr/>
          <p:nvPr/>
        </p:nvCxnSpPr>
        <p:spPr>
          <a:xfrm>
            <a:off x="450704" y="3604651"/>
            <a:ext cx="18991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ppt_x</p:attrName>
                                        </p:attrNameLst>
                                      </p:cBhvr>
                                      <p:tavLst>
                                        <p:tav tm="0">
                                          <p:val>
                                            <p:strVal val="#ppt_x"/>
                                          </p:val>
                                        </p:tav>
                                        <p:tav tm="100000">
                                          <p:val>
                                            <p:strVal val="#ppt_x"/>
                                          </p:val>
                                        </p:tav>
                                      </p:tavLst>
                                    </p:anim>
                                    <p:anim calcmode="lin" valueType="num">
                                      <p:cBhvr>
                                        <p:cTn id="8" dur="250" fill="hold"/>
                                        <p:tgtEl>
                                          <p:spTgt spid="15"/>
                                        </p:tgtEl>
                                        <p:attrNameLst>
                                          <p:attrName>ppt_y</p:attrName>
                                        </p:attrNameLst>
                                      </p:cBhvr>
                                      <p:tavLst>
                                        <p:tav tm="0">
                                          <p:val>
                                            <p:strVal val="#ppt_y-#ppt_h/2"/>
                                          </p:val>
                                        </p:tav>
                                        <p:tav tm="100000">
                                          <p:val>
                                            <p:strVal val="#ppt_y"/>
                                          </p:val>
                                        </p:tav>
                                      </p:tavLst>
                                    </p:anim>
                                    <p:anim calcmode="lin" valueType="num">
                                      <p:cBhvr>
                                        <p:cTn id="9" dur="250" fill="hold"/>
                                        <p:tgtEl>
                                          <p:spTgt spid="15"/>
                                        </p:tgtEl>
                                        <p:attrNameLst>
                                          <p:attrName>ppt_w</p:attrName>
                                        </p:attrNameLst>
                                      </p:cBhvr>
                                      <p:tavLst>
                                        <p:tav tm="0">
                                          <p:val>
                                            <p:strVal val="#ppt_w"/>
                                          </p:val>
                                        </p:tav>
                                        <p:tav tm="100000">
                                          <p:val>
                                            <p:strVal val="#ppt_w"/>
                                          </p:val>
                                        </p:tav>
                                      </p:tavLst>
                                    </p:anim>
                                    <p:anim calcmode="lin" valueType="num">
                                      <p:cBhvr>
                                        <p:cTn id="10" dur="250" fill="hold"/>
                                        <p:tgtEl>
                                          <p:spTgt spid="15"/>
                                        </p:tgtEl>
                                        <p:attrNameLst>
                                          <p:attrName>ppt_h</p:attrName>
                                        </p:attrNameLst>
                                      </p:cBhvr>
                                      <p:tavLst>
                                        <p:tav tm="0">
                                          <p:val>
                                            <p:fltVal val="0"/>
                                          </p:val>
                                        </p:tav>
                                        <p:tav tm="100000">
                                          <p:val>
                                            <p:strVal val="#ppt_h"/>
                                          </p:val>
                                        </p:tav>
                                      </p:tavLst>
                                    </p:anim>
                                  </p:childTnLst>
                                </p:cTn>
                              </p:par>
                            </p:childTnLst>
                          </p:cTn>
                        </p:par>
                        <p:par>
                          <p:cTn id="11" fill="hold">
                            <p:stCondLst>
                              <p:cond delay="650"/>
                            </p:stCondLst>
                            <p:childTnLst>
                              <p:par>
                                <p:cTn id="12" presetID="22" presetClass="entr" presetSubtype="8"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几何毕业论文答辩PPT模板"/>
  <p:tag name="COMMONDATA" val="eyJoZGlkIjoiODEzMTQ4NTI5Mjc5YzZjNjhmNjJjZGNkNWZmNzcxMj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opwn3xm">
      <a:majorFont>
        <a:latin typeface="字魂5号-无外润黑体"/>
        <a:ea typeface="字魂59号-创粗黑"/>
        <a:cs typeface=""/>
      </a:majorFont>
      <a:minorFont>
        <a:latin typeface="字魂5号-无外润黑体"/>
        <a:ea typeface="字魂59号-创粗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opwn3xm">
      <a:majorFont>
        <a:latin typeface="字魂5号-无外润黑体"/>
        <a:ea typeface="字魂59号-创粗黑"/>
        <a:cs typeface=""/>
      </a:majorFont>
      <a:minorFont>
        <a:latin typeface="字魂5号-无外润黑体"/>
        <a:ea typeface="字魂59号-创粗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TotalTime>
  <Words>3668</Words>
  <Application>Microsoft Office PowerPoint</Application>
  <PresentationFormat>全屏显示(16:9)</PresentationFormat>
  <Paragraphs>226</Paragraphs>
  <Slides>29</Slides>
  <Notes>29</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29</vt:i4>
      </vt:variant>
    </vt:vector>
  </HeadingPairs>
  <TitlesOfParts>
    <vt:vector size="45" baseType="lpstr">
      <vt:lpstr>等线 Light</vt:lpstr>
      <vt:lpstr>Wingdings</vt:lpstr>
      <vt:lpstr>Arial</vt:lpstr>
      <vt:lpstr>字魂5号-无外润黑体</vt:lpstr>
      <vt:lpstr>Calibri</vt:lpstr>
      <vt:lpstr>Times New Roman</vt:lpstr>
      <vt:lpstr>BlinkMacSystemFont</vt:lpstr>
      <vt:lpstr>微软雅黑</vt:lpstr>
      <vt:lpstr>Abadi</vt:lpstr>
      <vt:lpstr>宋体</vt:lpstr>
      <vt:lpstr>等线</vt:lpstr>
      <vt:lpstr>字魂59号-创粗黑</vt:lpstr>
      <vt:lpstr>Söhne</vt:lpstr>
      <vt:lpstr>Office 主题</vt:lpstr>
      <vt:lpstr>1_Office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极简几何毕业论文答辩PPT模板</dc:title>
  <dc:creator>dreamsummit</dc:creator>
  <cp:lastModifiedBy>Junnan Liu [el23jl2]</cp:lastModifiedBy>
  <cp:revision>192</cp:revision>
  <dcterms:created xsi:type="dcterms:W3CDTF">2015-04-27T05:53:00Z</dcterms:created>
  <dcterms:modified xsi:type="dcterms:W3CDTF">2024-03-13T12:09:30Z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3B14B9DF7D0549429D32ED3500E7AF41</vt:lpwstr>
  </property>
</Properties>
</file>